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21.svg" ContentType="image/svg+xml"/>
  <Override PartName="/ppt/media/image27.svg" ContentType="image/svg+xml"/>
  <Override PartName="/ppt/media/image3.svg" ContentType="image/svg+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35" r:id="rId3"/>
    <p:sldId id="286" r:id="rId4"/>
    <p:sldId id="259" r:id="rId5"/>
    <p:sldId id="310" r:id="rId6"/>
    <p:sldId id="311" r:id="rId7"/>
    <p:sldId id="312" r:id="rId8"/>
    <p:sldId id="373" r:id="rId9"/>
    <p:sldId id="313" r:id="rId10"/>
    <p:sldId id="314" r:id="rId11"/>
    <p:sldId id="270" r:id="rId12"/>
    <p:sldId id="271" r:id="rId13"/>
    <p:sldId id="279" r:id="rId14"/>
    <p:sldId id="374" r:id="rId15"/>
    <p:sldId id="319" r:id="rId16"/>
    <p:sldId id="320" r:id="rId17"/>
    <p:sldId id="262" r:id="rId18"/>
    <p:sldId id="274" r:id="rId19"/>
    <p:sldId id="282" r:id="rId20"/>
    <p:sldId id="275" r:id="rId21"/>
    <p:sldId id="283" r:id="rId22"/>
    <p:sldId id="375" r:id="rId23"/>
    <p:sldId id="284" r:id="rId24"/>
    <p:sldId id="321" r:id="rId25"/>
    <p:sldId id="322" r:id="rId26"/>
    <p:sldId id="309" r:id="rId27"/>
  </p:sldIdLst>
  <p:sldSz cx="12192000" cy="6858000"/>
  <p:notesSz cx="6858000" cy="9144000"/>
  <p:embeddedFontLst>
    <p:embeddedFont>
      <p:font typeface="Nunito Black" panose="00000A00000000000000" pitchFamily="2" charset="0"/>
      <p:bold r:id="rId31"/>
    </p:embeddedFont>
    <p:embeddedFont>
      <p:font typeface="Calibri" panose="020F0502020204030204"/>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Baloo 2 SemiBold" pitchFamily="2" charset="0"/>
      <p:regular r:id="rId40"/>
      <p:bold r:id="rId41"/>
    </p:embeddedFont>
    <p:embeddedFont>
      <p:font typeface="#9Slide03 AmpleSoft Bold" panose="020B0604020202020204" pitchFamily="2" charset="0"/>
      <p:regular r:id="rId42"/>
    </p:embeddedFont>
    <p:embeddedFont>
      <p:font typeface="Sigmar One" panose="00000500000000000000" pitchFamily="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66"/>
    <a:srgbClr val="40AFB9"/>
    <a:srgbClr val="F8B010"/>
    <a:srgbClr val="FCD37D"/>
    <a:srgbClr val="BAE6FF"/>
    <a:srgbClr val="FD87B1"/>
    <a:srgbClr val="FFBC6C"/>
    <a:srgbClr val="D5EAD7"/>
    <a:srgbClr val="FEF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9" d="100"/>
          <a:sy n="79" d="100"/>
        </p:scale>
        <p:origin x="42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 Id="rId3" Type="http://schemas.openxmlformats.org/officeDocument/2006/relationships/image" Target="../media/image11.png"/><Relationship Id="rId2" Type="http://schemas.openxmlformats.org/officeDocument/2006/relationships/image" Target="../media/image10.jpeg"/><Relationship Id="rId11" Type="http://schemas.openxmlformats.org/officeDocument/2006/relationships/slideLayout" Target="../slideLayouts/slideLayout7.xml"/><Relationship Id="rId10" Type="http://schemas.openxmlformats.org/officeDocument/2006/relationships/image" Target="../media/image19.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sv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sv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 Id="rId3" Type="http://schemas.openxmlformats.org/officeDocument/2006/relationships/image" Target="../media/image11.png"/><Relationship Id="rId2" Type="http://schemas.openxmlformats.org/officeDocument/2006/relationships/image" Target="../media/image10.jpeg"/><Relationship Id="rId11" Type="http://schemas.openxmlformats.org/officeDocument/2006/relationships/slideLayout" Target="../slideLayouts/slideLayout7.xml"/><Relationship Id="rId10" Type="http://schemas.openxmlformats.org/officeDocument/2006/relationships/image" Target="../media/image19.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sv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 Id="rId3" Type="http://schemas.openxmlformats.org/officeDocument/2006/relationships/image" Target="../media/image11.png"/><Relationship Id="rId2" Type="http://schemas.openxmlformats.org/officeDocument/2006/relationships/image" Target="../media/image10.jpeg"/><Relationship Id="rId10"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75288" y="207312"/>
            <a:ext cx="7624488" cy="583565"/>
          </a:xfrm>
          <a:prstGeom prst="rect">
            <a:avLst/>
          </a:prstGeom>
          <a:noFill/>
        </p:spPr>
        <p:txBody>
          <a:bodyPr wrap="square" rtlCol="0">
            <a:spAutoFit/>
          </a:bodyPr>
          <a:lstStyle/>
          <a:p>
            <a:pPr algn="ctr" defTabSz="609600"/>
            <a:r>
              <a:rPr lang="en-US" sz="3200" dirty="0" err="1">
                <a:solidFill>
                  <a:srgbClr val="FF0000"/>
                </a:solidFill>
                <a:latin typeface="Nunito Black" panose="00000A00000000000000" pitchFamily="2" charset="0"/>
              </a:rPr>
              <a:t>Tiếng</a:t>
            </a:r>
            <a:r>
              <a:rPr lang="en-US" sz="3200" dirty="0">
                <a:solidFill>
                  <a:srgbClr val="FF0000"/>
                </a:solidFill>
                <a:latin typeface="Nunito Black" panose="00000A00000000000000" pitchFamily="2" charset="0"/>
              </a:rPr>
              <a:t> </a:t>
            </a:r>
            <a:r>
              <a:rPr lang="en-US" sz="3200" dirty="0" err="1">
                <a:solidFill>
                  <a:srgbClr val="FF0000"/>
                </a:solidFill>
                <a:latin typeface="Nunito Black" panose="00000A00000000000000" pitchFamily="2" charset="0"/>
              </a:rPr>
              <a:t>Việt</a:t>
            </a:r>
            <a:r>
              <a:rPr lang="en-US" sz="3200" dirty="0">
                <a:solidFill>
                  <a:srgbClr val="FF0000"/>
                </a:solidFill>
                <a:latin typeface="Nunito Black" panose="00000A00000000000000" pitchFamily="2" charset="0"/>
              </a:rPr>
              <a:t> </a:t>
            </a:r>
            <a:endParaRPr lang="en-US" sz="3200" dirty="0">
              <a:solidFill>
                <a:srgbClr val="FF0000"/>
              </a:solidFill>
              <a:latin typeface="Nunito Black" panose="00000A00000000000000" pitchFamily="2" charset="0"/>
            </a:endParaRPr>
          </a:p>
        </p:txBody>
      </p:sp>
      <p:sp>
        <p:nvSpPr>
          <p:cNvPr id="3" name="TextBox 6"/>
          <p:cNvSpPr txBox="1"/>
          <p:nvPr/>
        </p:nvSpPr>
        <p:spPr>
          <a:xfrm>
            <a:off x="2639648" y="1486945"/>
            <a:ext cx="7321238" cy="1061253"/>
          </a:xfrm>
          <a:prstGeom prst="rect">
            <a:avLst/>
          </a:prstGeom>
        </p:spPr>
        <p:txBody>
          <a:bodyPr wrap="square" lIns="0" tIns="0" rIns="0" bIns="0" rtlCol="0" anchor="t">
            <a:spAutoFit/>
          </a:bodyPr>
          <a:lstStyle/>
          <a:p>
            <a:pPr algn="ctr" defTabSz="609600">
              <a:lnSpc>
                <a:spcPts val="8935"/>
              </a:lnSpc>
            </a:pPr>
            <a:r>
              <a:rPr lang="en-US" sz="5335">
                <a:solidFill>
                  <a:schemeClr val="accent6">
                    <a:lumMod val="75000"/>
                  </a:schemeClr>
                </a:solidFill>
                <a:latin typeface="Nunito Black" panose="00000A00000000000000" pitchFamily="2" charset="0"/>
              </a:rPr>
              <a:t>BÀI 6: TẬP NẤU ĂN </a:t>
            </a:r>
            <a:endParaRPr lang="en-US" sz="5335">
              <a:solidFill>
                <a:schemeClr val="accent6">
                  <a:lumMod val="75000"/>
                </a:schemeClr>
              </a:solidFill>
              <a:latin typeface="Nunito Black" panose="00000A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2222695" y="354885"/>
            <a:ext cx="9347113" cy="6148230"/>
            <a:chOff x="2461846" y="455770"/>
            <a:chExt cx="9347113" cy="6148230"/>
          </a:xfrm>
        </p:grpSpPr>
        <p:pic>
          <p:nvPicPr>
            <p:cNvPr id="13"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t="24033" b="29102"/>
            <a:stretch>
              <a:fillRect/>
            </a:stretch>
          </p:blipFill>
          <p:spPr bwMode="auto">
            <a:xfrm>
              <a:off x="2461846" y="455770"/>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
            <p:cNvGrpSpPr/>
            <p:nvPr/>
          </p:nvGrpSpPr>
          <p:grpSpPr>
            <a:xfrm>
              <a:off x="4125351" y="455770"/>
              <a:ext cx="3783909" cy="1907602"/>
              <a:chOff x="4125351" y="455770"/>
              <a:chExt cx="3783909" cy="1907602"/>
            </a:xfrm>
          </p:grpSpPr>
          <p:sp>
            <p:nvSpPr>
              <p:cNvPr id="14" name="Rectangle 13"/>
              <p:cNvSpPr/>
              <p:nvPr/>
            </p:nvSpPr>
            <p:spPr>
              <a:xfrm>
                <a:off x="465806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25351" y="455770"/>
                <a:ext cx="587326"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3"/>
          <a:stretch>
            <a:fillRect/>
          </a:stretch>
        </p:blipFill>
        <p:spPr>
          <a:xfrm>
            <a:off x="81718" y="15240"/>
            <a:ext cx="957155" cy="762066"/>
          </a:xfrm>
          <a:prstGeom prst="rect">
            <a:avLst/>
          </a:prstGeom>
        </p:spPr>
      </p:pic>
      <p:sp>
        <p:nvSpPr>
          <p:cNvPr id="5" name="TextBox 4"/>
          <p:cNvSpPr txBox="1"/>
          <p:nvPr/>
        </p:nvSpPr>
        <p:spPr>
          <a:xfrm>
            <a:off x="23023" y="2739693"/>
            <a:ext cx="2199672" cy="1055608"/>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C00000"/>
                </a:solidFill>
                <a:effectLst/>
                <a:uLnTx/>
                <a:uFillTx/>
                <a:latin typeface="Nunito Black" panose="00000A00000000000000" pitchFamily="2" charset="0"/>
                <a:cs typeface="Baloo 2 SemiBold" pitchFamily="2" charset="0"/>
              </a:rPr>
              <a:t>Luyện đọc từ khó</a:t>
            </a:r>
            <a:endParaRPr kumimoji="0" lang="en-US" sz="2800" b="0" i="0" u="none" strike="noStrike" kern="1200" cap="none" spc="0" normalizeH="0" baseline="0" noProof="0">
              <a:ln>
                <a:noFill/>
              </a:ln>
              <a:solidFill>
                <a:srgbClr val="C00000"/>
              </a:solidFill>
              <a:effectLst/>
              <a:uLnTx/>
              <a:uFillTx/>
              <a:latin typeface="Nunito Black" panose="00000A00000000000000" pitchFamily="2" charset="0"/>
              <a:cs typeface="Baloo 2 SemiBold" pitchFamily="2" charset="0"/>
            </a:endParaRPr>
          </a:p>
        </p:txBody>
      </p:sp>
      <p:sp>
        <p:nvSpPr>
          <p:cNvPr id="6" name="TextBox 5"/>
          <p:cNvSpPr txBox="1"/>
          <p:nvPr/>
        </p:nvSpPr>
        <p:spPr>
          <a:xfrm>
            <a:off x="2988171" y="1496211"/>
            <a:ext cx="243258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F79646">
                    <a:lumMod val="50000"/>
                  </a:srgbClr>
                </a:solidFill>
                <a:effectLst/>
                <a:uLnTx/>
                <a:uFillTx/>
                <a:latin typeface="Nunito Black" panose="00000A00000000000000" pitchFamily="2" charset="0"/>
                <a:cs typeface="Baloo 2 SemiBold" pitchFamily="2" charset="0"/>
              </a:rPr>
              <a:t>Thịt</a:t>
            </a:r>
            <a:r>
              <a:rPr kumimoji="0" lang="en-US" sz="2800" b="0" i="0" u="none" strike="noStrike" kern="1200" cap="none" spc="0" normalizeH="0" noProof="0" dirty="0">
                <a:ln>
                  <a:noFill/>
                </a:ln>
                <a:solidFill>
                  <a:srgbClr val="F79646">
                    <a:lumMod val="50000"/>
                  </a:srgbClr>
                </a:solidFill>
                <a:effectLst/>
                <a:uLnTx/>
                <a:uFillTx/>
                <a:latin typeface="Nunito Black" panose="00000A00000000000000" pitchFamily="2" charset="0"/>
                <a:cs typeface="Baloo 2 SemiBold" pitchFamily="2" charset="0"/>
              </a:rPr>
              <a:t> </a:t>
            </a:r>
            <a:r>
              <a:rPr kumimoji="0" lang="en-US" sz="2800" b="0" i="0" u="none" strike="noStrike" kern="1200" cap="none" spc="0" normalizeH="0" noProof="0" dirty="0" err="1">
                <a:ln>
                  <a:noFill/>
                </a:ln>
                <a:solidFill>
                  <a:srgbClr val="F79646">
                    <a:lumMod val="50000"/>
                  </a:srgbClr>
                </a:solidFill>
                <a:effectLst/>
                <a:uLnTx/>
                <a:uFillTx/>
                <a:latin typeface="Nunito Black" panose="00000A00000000000000" pitchFamily="2" charset="0"/>
                <a:cs typeface="Baloo 2 SemiBold" pitchFamily="2" charset="0"/>
              </a:rPr>
              <a:t>nạc</a:t>
            </a:r>
            <a:r>
              <a:rPr kumimoji="0" lang="en-US" sz="2800" b="0" i="0" u="none" strike="noStrike" kern="1200" cap="none" spc="0" normalizeH="0" noProof="0" dirty="0">
                <a:ln>
                  <a:noFill/>
                </a:ln>
                <a:solidFill>
                  <a:srgbClr val="F79646">
                    <a:lumMod val="50000"/>
                  </a:srgbClr>
                </a:solidFill>
                <a:effectLst/>
                <a:uLnTx/>
                <a:uFillTx/>
                <a:latin typeface="Nunito Black" panose="00000A00000000000000" pitchFamily="2" charset="0"/>
                <a:cs typeface="Baloo 2 SemiBold" pitchFamily="2" charset="0"/>
              </a:rPr>
              <a:t> </a:t>
            </a:r>
            <a:r>
              <a:rPr kumimoji="0" lang="en-US" sz="2800" b="0" i="0" u="none" strike="noStrike" kern="1200" cap="none" spc="0" normalizeH="0" noProof="0" dirty="0" err="1">
                <a:ln>
                  <a:noFill/>
                </a:ln>
                <a:solidFill>
                  <a:srgbClr val="F79646">
                    <a:lumMod val="50000"/>
                  </a:srgbClr>
                </a:solidFill>
                <a:effectLst/>
                <a:uLnTx/>
                <a:uFillTx/>
                <a:latin typeface="Nunito Black" panose="00000A00000000000000" pitchFamily="2" charset="0"/>
                <a:cs typeface="Baloo 2 SemiBold" pitchFamily="2" charset="0"/>
              </a:rPr>
              <a:t>vai</a:t>
            </a:r>
            <a:endParaRPr kumimoji="0" lang="en-US" sz="2800" b="0" i="0" u="none" strike="noStrike" kern="1200" cap="none" spc="0" normalizeH="0" baseline="0" noProof="0" dirty="0">
              <a:ln>
                <a:noFill/>
              </a:ln>
              <a:solidFill>
                <a:srgbClr val="F79646">
                  <a:lumMod val="50000"/>
                </a:srgbClr>
              </a:solidFill>
              <a:effectLst/>
              <a:uLnTx/>
              <a:uFillTx/>
              <a:latin typeface="Nunito Black" panose="00000A00000000000000" pitchFamily="2" charset="0"/>
              <a:cs typeface="Baloo 2 SemiBold" pitchFamily="2" charset="0"/>
            </a:endParaRPr>
          </a:p>
        </p:txBody>
      </p:sp>
      <p:sp>
        <p:nvSpPr>
          <p:cNvPr id="7" name="TextBox 6"/>
          <p:cNvSpPr txBox="1"/>
          <p:nvPr/>
        </p:nvSpPr>
        <p:spPr>
          <a:xfrm>
            <a:off x="2829951" y="4901987"/>
            <a:ext cx="25908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79646">
                    <a:lumMod val="50000"/>
                  </a:srgbClr>
                </a:solidFill>
                <a:effectLst/>
                <a:uLnTx/>
                <a:uFillTx/>
                <a:latin typeface="Nunito Black" panose="00000A00000000000000" pitchFamily="2" charset="0"/>
                <a:cs typeface="Baloo 2 SemiBold" pitchFamily="2" charset="0"/>
              </a:rPr>
              <a:t>Xay nhuyễn</a:t>
            </a:r>
            <a:endParaRPr kumimoji="0" lang="en-US" sz="2800" b="0" i="0" u="none" strike="noStrike" kern="1200" cap="none" spc="0" normalizeH="0" baseline="0" noProof="0">
              <a:ln>
                <a:noFill/>
              </a:ln>
              <a:solidFill>
                <a:srgbClr val="F79646">
                  <a:lumMod val="50000"/>
                </a:srgbClr>
              </a:solidFill>
              <a:effectLst/>
              <a:uLnTx/>
              <a:uFillTx/>
              <a:latin typeface="Nunito Black" panose="00000A00000000000000" pitchFamily="2" charset="0"/>
              <a:cs typeface="Baloo 2 SemiBold" pitchFamily="2" charset="0"/>
            </a:endParaRPr>
          </a:p>
        </p:txBody>
      </p:sp>
      <p:sp>
        <p:nvSpPr>
          <p:cNvPr id="10" name="TextBox 9"/>
          <p:cNvSpPr txBox="1"/>
          <p:nvPr/>
        </p:nvSpPr>
        <p:spPr>
          <a:xfrm>
            <a:off x="3173922" y="3139559"/>
            <a:ext cx="186167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79646">
                    <a:lumMod val="50000"/>
                  </a:srgbClr>
                </a:solidFill>
                <a:effectLst/>
                <a:uLnTx/>
                <a:uFillTx/>
                <a:latin typeface="Nunito Black" panose="00000A00000000000000" pitchFamily="2" charset="0"/>
                <a:cs typeface="Baloo 2 SemiBold" pitchFamily="2" charset="0"/>
              </a:rPr>
              <a:t>Hỗn hợp</a:t>
            </a:r>
            <a:endParaRPr kumimoji="0" lang="en-US" sz="2800" b="0" i="0" u="none" strike="noStrike" kern="1200" cap="none" spc="0" normalizeH="0" baseline="0" noProof="0">
              <a:ln>
                <a:noFill/>
              </a:ln>
              <a:solidFill>
                <a:srgbClr val="F79646">
                  <a:lumMod val="50000"/>
                </a:srgbClr>
              </a:solidFill>
              <a:effectLst/>
              <a:uLnTx/>
              <a:uFillTx/>
              <a:latin typeface="Nunito Black" panose="00000A00000000000000" pitchFamily="2" charset="0"/>
              <a:cs typeface="Baloo 2 SemiBold"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208617" y="1658111"/>
            <a:ext cx="10197076" cy="4845003"/>
            <a:chOff x="2968195" y="849161"/>
            <a:chExt cx="9347113" cy="6148230"/>
          </a:xfrm>
        </p:grpSpPr>
        <p:pic>
          <p:nvPicPr>
            <p:cNvPr id="7"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t="24033" b="29102"/>
            <a:stretch>
              <a:fillRect/>
            </a:stretch>
          </p:blipFill>
          <p:spPr bwMode="auto">
            <a:xfrm>
              <a:off x="2968195" y="849161"/>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Group 8"/>
            <p:cNvGrpSpPr/>
            <p:nvPr/>
          </p:nvGrpSpPr>
          <p:grpSpPr>
            <a:xfrm>
              <a:off x="3693551" y="849161"/>
              <a:ext cx="4722058" cy="1907602"/>
              <a:chOff x="3693551" y="849161"/>
              <a:chExt cx="4722058" cy="1907602"/>
            </a:xfrm>
          </p:grpSpPr>
          <p:sp>
            <p:nvSpPr>
              <p:cNvPr id="13" name="Rectangle 12"/>
              <p:cNvSpPr/>
              <p:nvPr/>
            </p:nvSpPr>
            <p:spPr>
              <a:xfrm>
                <a:off x="5164409" y="849161"/>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93551" y="849161"/>
                <a:ext cx="1525475"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3"/>
          <a:stretch>
            <a:fillRect/>
          </a:stretch>
        </p:blipFill>
        <p:spPr>
          <a:xfrm>
            <a:off x="81718" y="15240"/>
            <a:ext cx="957155" cy="762066"/>
          </a:xfrm>
          <a:prstGeom prst="rect">
            <a:avLst/>
          </a:prstGeom>
        </p:spPr>
      </p:pic>
      <p:sp>
        <p:nvSpPr>
          <p:cNvPr id="10" name="TextBox 9"/>
          <p:cNvSpPr txBox="1"/>
          <p:nvPr/>
        </p:nvSpPr>
        <p:spPr>
          <a:xfrm>
            <a:off x="560295" y="379505"/>
            <a:ext cx="10391335" cy="2585323"/>
          </a:xfrm>
          <a:prstGeom prst="rect">
            <a:avLst/>
          </a:prstGeom>
          <a:noFill/>
        </p:spPr>
        <p:txBody>
          <a:bodyPr wrap="square">
            <a:spAutoFit/>
          </a:bodyPr>
          <a:lstStyle/>
          <a:p>
            <a:pPr marL="0" marR="0" lvl="0" indent="0" algn="l" defTabSz="609600" rtl="0" eaLnBrk="1" fontAlgn="t"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Cho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hỗn</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hợp</a:t>
            </a:r>
            <a:r>
              <a:rPr kumimoji="0" lang="en-US" sz="3600" b="0" i="0" u="none" strike="noStrike" kern="1200" cap="none" spc="0" normalizeH="0" baseline="0" noProof="0" dirty="0">
                <a:ln>
                  <a:noFill/>
                </a:ln>
                <a:solidFill>
                  <a:srgbClr val="FF000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trứng</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và</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thịt</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vào</a:t>
            </a:r>
            <a:r>
              <a:rPr kumimoji="0" lang="en-US" sz="3600" b="0" i="0" u="none" strike="noStrike" kern="1200" cap="none" spc="0" normalizeH="0" baseline="0" noProof="0" dirty="0">
                <a:ln>
                  <a:noFill/>
                </a:ln>
                <a:solidFill>
                  <a:srgbClr val="FF0000"/>
                </a:solidFill>
                <a:effectLst/>
                <a:uLnTx/>
                <a:uFillTx/>
                <a:latin typeface="Nunito Black" panose="00000A00000000000000" pitchFamily="2" charset="0"/>
                <a:cs typeface="#9Slide03 Arima Madurai Black" panose="00000A00000000000000" pitchFamily="2" charset="0"/>
              </a:rPr>
              <a:t>/</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dàn</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đều</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khắp</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chảo</a:t>
            </a:r>
            <a:r>
              <a:rPr kumimoji="0" lang="en-US" sz="3600" b="0" i="0" u="none" strike="noStrike" kern="1200" cap="none" spc="0" normalizeH="0" baseline="0" noProof="0" dirty="0">
                <a:ln>
                  <a:noFill/>
                </a:ln>
                <a:solidFill>
                  <a:srgbClr val="FF0000"/>
                </a:solidFill>
                <a:effectLst/>
                <a:uLnTx/>
                <a:uFillTx/>
                <a:latin typeface="Nunito Black" panose="00000A00000000000000" pitchFamily="2" charset="0"/>
                <a:cs typeface="#9Slide03 Arima Madurai Black" panose="00000A00000000000000" pitchFamily="2" charset="0"/>
              </a:rPr>
              <a:t>/</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rán</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vàng</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mặt</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dưới</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a:ln>
                  <a:noFill/>
                </a:ln>
                <a:solidFill>
                  <a:srgbClr val="FF0000"/>
                </a:solidFill>
                <a:effectLst/>
                <a:uLnTx/>
                <a:uFillTx/>
                <a:latin typeface="Nunito Black" panose="00000A00000000000000" pitchFamily="2" charset="0"/>
                <a:cs typeface="#9Slide03 Arima Madurai Black" panose="00000A00000000000000" pitchFamily="2" charset="0"/>
              </a:rPr>
              <a:t>/</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từ</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5 – 7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phút</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với</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lửa</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 </a:t>
            </a:r>
            <a:r>
              <a:rPr kumimoji="0" lang="en-US" sz="3600" b="0" i="0" u="none" strike="noStrike" kern="1200" cap="none" spc="0" normalizeH="0" baseline="0" noProof="0" dirty="0" err="1">
                <a:ln>
                  <a:noFill/>
                </a:ln>
                <a:solidFill>
                  <a:srgbClr val="002060"/>
                </a:solidFill>
                <a:effectLst/>
                <a:uLnTx/>
                <a:uFillTx/>
                <a:latin typeface="Nunito Black" panose="00000A00000000000000" pitchFamily="2" charset="0"/>
                <a:cs typeface="#9Slide03 Arima Madurai Black" panose="00000A00000000000000" pitchFamily="2" charset="0"/>
              </a:rPr>
              <a:t>nhỏ</a:t>
            </a:r>
            <a:r>
              <a:rPr kumimoji="0" lang="en-US" sz="3600" b="0" i="0" u="none" strike="noStrike" kern="1200" cap="none" spc="0" normalizeH="0" baseline="0" noProof="0" dirty="0">
                <a:ln>
                  <a:noFill/>
                </a:ln>
                <a:solidFill>
                  <a:srgbClr val="002060"/>
                </a:solidFill>
                <a:effectLst/>
                <a:uLnTx/>
                <a:uFillTx/>
                <a:latin typeface="Nunito Black" panose="00000A00000000000000" pitchFamily="2" charset="0"/>
                <a:cs typeface="#9Slide03 Arima Madurai Black" panose="00000A00000000000000" pitchFamily="2" charset="0"/>
              </a:rPr>
              <a:t>.</a:t>
            </a:r>
            <a:r>
              <a:rPr kumimoji="0" lang="en-US" sz="3600" b="0" i="0" u="none" strike="noStrike" kern="1200" cap="none" spc="0" normalizeH="0" baseline="0" noProof="0" dirty="0">
                <a:ln>
                  <a:noFill/>
                </a:ln>
                <a:solidFill>
                  <a:srgbClr val="FF0000"/>
                </a:solidFill>
                <a:effectLst/>
                <a:uLnTx/>
                <a:uFillTx/>
                <a:latin typeface="Nunito Black" panose="00000A00000000000000" pitchFamily="2" charset="0"/>
                <a:cs typeface="#9Slide03 Arima Madurai Black" panose="00000A00000000000000" pitchFamily="2" charset="0"/>
              </a:rPr>
              <a:t>//</a:t>
            </a:r>
            <a:endParaRPr kumimoji="0" lang="vi-VN" sz="3600" b="0" i="0" u="none" strike="noStrike" kern="1200" cap="none" spc="0" normalizeH="0" baseline="0" noProof="0" dirty="0">
              <a:ln>
                <a:noFill/>
              </a:ln>
              <a:solidFill>
                <a:srgbClr val="FF0000"/>
              </a:solidFill>
              <a:effectLst/>
              <a:uLnTx/>
              <a:uFillTx/>
              <a:latin typeface="Nunito Black" panose="00000A00000000000000" pitchFamily="2" charset="0"/>
              <a:cs typeface="#9Slide03 Arima Madurai Black" panose="00000A00000000000000" pitchFamily="2" charset="0"/>
            </a:endParaRPr>
          </a:p>
        </p:txBody>
      </p:sp>
      <p:sp>
        <p:nvSpPr>
          <p:cNvPr id="12" name="TextBox 11"/>
          <p:cNvSpPr txBox="1"/>
          <p:nvPr/>
        </p:nvSpPr>
        <p:spPr>
          <a:xfrm>
            <a:off x="1173388" y="93697"/>
            <a:ext cx="261082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câu</a:t>
            </a:r>
            <a:endPar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03639" y="182880"/>
            <a:ext cx="957155" cy="762066"/>
          </a:xfrm>
          <a:prstGeom prst="rect">
            <a:avLst/>
          </a:prstGeom>
        </p:spPr>
      </p:pic>
      <p:sp>
        <p:nvSpPr>
          <p:cNvPr id="3" name="TextBox 2"/>
          <p:cNvSpPr txBox="1"/>
          <p:nvPr/>
        </p:nvSpPr>
        <p:spPr>
          <a:xfrm>
            <a:off x="1160794" y="366064"/>
            <a:ext cx="27175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Nunito Black" panose="00000A00000000000000" pitchFamily="2" charset="0"/>
                <a:cs typeface="Baloo 2 SemiBold" pitchFamily="2" charset="0"/>
              </a:rPr>
              <a:t>Chia đoạn</a:t>
            </a:r>
            <a:endParaRPr lang="en-US" sz="2800">
              <a:solidFill>
                <a:schemeClr val="accent6">
                  <a:lumMod val="50000"/>
                </a:schemeClr>
              </a:solidFill>
              <a:latin typeface="Nunito Black" panose="00000A00000000000000" pitchFamily="2" charset="0"/>
              <a:cs typeface="Baloo 2 SemiBold" pitchFamily="2" charset="0"/>
            </a:endParaRPr>
          </a:p>
        </p:txBody>
      </p:sp>
      <p:sp>
        <p:nvSpPr>
          <p:cNvPr id="4" name="TextBox 3"/>
          <p:cNvSpPr txBox="1"/>
          <p:nvPr/>
        </p:nvSpPr>
        <p:spPr>
          <a:xfrm>
            <a:off x="990601" y="1184362"/>
            <a:ext cx="8516607" cy="646986"/>
          </a:xfrm>
          <a:prstGeom prst="roundRect">
            <a:avLst/>
          </a:prstGeom>
          <a:solidFill>
            <a:srgbClr val="FFFFCC"/>
          </a:solidFill>
          <a:ln w="28575">
            <a:solidFill>
              <a:srgbClr val="217875"/>
            </a:solidFill>
            <a:prstDash val="sysDash"/>
          </a:ln>
        </p:spPr>
        <p:txBody>
          <a:bodyPr wrap="square">
            <a:spAutoFit/>
          </a:bodyPr>
          <a:lstStyle/>
          <a:p>
            <a:pPr algn="ctr"/>
            <a:r>
              <a:rPr lang="en-US" sz="3200" dirty="0" err="1">
                <a:solidFill>
                  <a:schemeClr val="accent6">
                    <a:lumMod val="50000"/>
                  </a:schemeClr>
                </a:solidFill>
                <a:latin typeface="Nunito Black" panose="00000A00000000000000" pitchFamily="2" charset="0"/>
                <a:cs typeface="Baloo 2 SemiBold" pitchFamily="2" charset="0"/>
              </a:rPr>
              <a:t>Đoạn</a:t>
            </a:r>
            <a:r>
              <a:rPr lang="en-US" sz="3200" dirty="0">
                <a:solidFill>
                  <a:schemeClr val="accent6">
                    <a:lumMod val="50000"/>
                  </a:schemeClr>
                </a:solidFill>
                <a:latin typeface="Nunito Black" panose="00000A00000000000000" pitchFamily="2" charset="0"/>
                <a:cs typeface="Baloo 2 SemiBold" pitchFamily="2" charset="0"/>
              </a:rPr>
              <a:t> 1: </a:t>
            </a:r>
            <a:r>
              <a:rPr lang="en-US" sz="3200" dirty="0" err="1">
                <a:solidFill>
                  <a:schemeClr val="accent6">
                    <a:lumMod val="50000"/>
                  </a:schemeClr>
                </a:solidFill>
                <a:latin typeface="Nunito Black" panose="00000A00000000000000" pitchFamily="2" charset="0"/>
                <a:cs typeface="Baloo 2 SemiBold" pitchFamily="2" charset="0"/>
              </a:rPr>
              <a:t>Từ</a:t>
            </a:r>
            <a:r>
              <a:rPr lang="en-US" sz="3200" dirty="0">
                <a:solidFill>
                  <a:schemeClr val="accent6">
                    <a:lumMod val="50000"/>
                  </a:schemeClr>
                </a:solidFill>
                <a:latin typeface="Nunito Black" panose="00000A00000000000000" pitchFamily="2" charset="0"/>
                <a:cs typeface="Baloo 2 SemiBold" pitchFamily="2" charset="0"/>
              </a:rPr>
              <a:t> </a:t>
            </a:r>
            <a:r>
              <a:rPr lang="en-US" sz="3200" dirty="0" err="1">
                <a:solidFill>
                  <a:schemeClr val="accent6">
                    <a:lumMod val="50000"/>
                  </a:schemeClr>
                </a:solidFill>
                <a:latin typeface="Nunito Black" panose="00000A00000000000000" pitchFamily="2" charset="0"/>
                <a:cs typeface="Baloo 2 SemiBold" pitchFamily="2" charset="0"/>
              </a:rPr>
              <a:t>đầu</a:t>
            </a:r>
            <a:r>
              <a:rPr lang="en-US" sz="3200" dirty="0">
                <a:solidFill>
                  <a:schemeClr val="accent6">
                    <a:lumMod val="50000"/>
                  </a:schemeClr>
                </a:solidFill>
                <a:latin typeface="Nunito Black" panose="00000A00000000000000" pitchFamily="2" charset="0"/>
                <a:cs typeface="Baloo 2 SemiBold" pitchFamily="2" charset="0"/>
              </a:rPr>
              <a:t> </a:t>
            </a:r>
            <a:r>
              <a:rPr lang="en-US" sz="3200" dirty="0" err="1">
                <a:solidFill>
                  <a:schemeClr val="accent6">
                    <a:lumMod val="50000"/>
                  </a:schemeClr>
                </a:solidFill>
                <a:latin typeface="Nunito Black" panose="00000A00000000000000" pitchFamily="2" charset="0"/>
                <a:cs typeface="Baloo 2 SemiBold" pitchFamily="2" charset="0"/>
              </a:rPr>
              <a:t>đến</a:t>
            </a:r>
            <a:r>
              <a:rPr lang="en-US" sz="3200" dirty="0">
                <a:solidFill>
                  <a:schemeClr val="accent6">
                    <a:lumMod val="50000"/>
                  </a:schemeClr>
                </a:solidFill>
                <a:latin typeface="Nunito Black" panose="00000A00000000000000" pitchFamily="2" charset="0"/>
                <a:cs typeface="Baloo 2 SemiBold" pitchFamily="2" charset="0"/>
              </a:rPr>
              <a:t> </a:t>
            </a:r>
            <a:r>
              <a:rPr lang="en-US" sz="3200" dirty="0" err="1">
                <a:solidFill>
                  <a:srgbClr val="FF0000"/>
                </a:solidFill>
                <a:latin typeface="Nunito Black" panose="00000A00000000000000" pitchFamily="2" charset="0"/>
                <a:cs typeface="Baloo 2 SemiBold" pitchFamily="2" charset="0"/>
              </a:rPr>
              <a:t>tham</a:t>
            </a:r>
            <a:r>
              <a:rPr lang="en-US" sz="3200" dirty="0">
                <a:solidFill>
                  <a:srgbClr val="FF0000"/>
                </a:solidFill>
                <a:latin typeface="Nunito Black" panose="00000A00000000000000" pitchFamily="2" charset="0"/>
                <a:cs typeface="Baloo 2 SemiBold" pitchFamily="2" charset="0"/>
              </a:rPr>
              <a:t> </a:t>
            </a:r>
            <a:r>
              <a:rPr lang="en-US" sz="3200" dirty="0" err="1">
                <a:solidFill>
                  <a:srgbClr val="FF0000"/>
                </a:solidFill>
                <a:latin typeface="Nunito Black" panose="00000A00000000000000" pitchFamily="2" charset="0"/>
                <a:cs typeface="Baloo 2 SemiBold" pitchFamily="2" charset="0"/>
              </a:rPr>
              <a:t>khảo</a:t>
            </a:r>
            <a:r>
              <a:rPr lang="en-US" sz="3200" dirty="0">
                <a:solidFill>
                  <a:srgbClr val="FF0000"/>
                </a:solidFill>
                <a:latin typeface="Nunito Black" panose="00000A00000000000000" pitchFamily="2" charset="0"/>
                <a:cs typeface="Baloo 2 SemiBold" pitchFamily="2" charset="0"/>
              </a:rPr>
              <a:t> </a:t>
            </a:r>
            <a:r>
              <a:rPr lang="en-US" sz="3200" dirty="0" err="1">
                <a:solidFill>
                  <a:srgbClr val="FF0000"/>
                </a:solidFill>
                <a:latin typeface="Nunito Black" panose="00000A00000000000000" pitchFamily="2" charset="0"/>
                <a:cs typeface="Baloo 2 SemiBold" pitchFamily="2" charset="0"/>
              </a:rPr>
              <a:t>nhé</a:t>
            </a:r>
            <a:r>
              <a:rPr lang="en-US" sz="3200" dirty="0">
                <a:solidFill>
                  <a:srgbClr val="FF0000"/>
                </a:solidFill>
                <a:latin typeface="Nunito Black" panose="00000A00000000000000" pitchFamily="2" charset="0"/>
                <a:cs typeface="Baloo 2 SemiBold" pitchFamily="2" charset="0"/>
              </a:rPr>
              <a:t>!</a:t>
            </a:r>
            <a:endParaRPr lang="en-US" sz="3200" dirty="0">
              <a:solidFill>
                <a:srgbClr val="FF0000"/>
              </a:solidFill>
              <a:latin typeface="Nunito Black" panose="00000A00000000000000" pitchFamily="2" charset="0"/>
              <a:cs typeface="Baloo 2 SemiBold" pitchFamily="2" charset="0"/>
            </a:endParaRPr>
          </a:p>
        </p:txBody>
      </p:sp>
      <p:sp>
        <p:nvSpPr>
          <p:cNvPr id="6" name="TextBox 5"/>
          <p:cNvSpPr txBox="1"/>
          <p:nvPr/>
        </p:nvSpPr>
        <p:spPr>
          <a:xfrm>
            <a:off x="990601" y="2188928"/>
            <a:ext cx="3528060" cy="646986"/>
          </a:xfrm>
          <a:prstGeom prst="roundRect">
            <a:avLst/>
          </a:prstGeom>
          <a:solidFill>
            <a:srgbClr val="FFFFCC"/>
          </a:solidFill>
          <a:ln w="28575">
            <a:solidFill>
              <a:srgbClr val="217875"/>
            </a:solidFill>
            <a:prstDash val="sysDash"/>
          </a:ln>
        </p:spPr>
        <p:txBody>
          <a:bodyPr wrap="square">
            <a:spAutoFit/>
          </a:bodyPr>
          <a:lstStyle/>
          <a:p>
            <a:pPr algn="ctr"/>
            <a:r>
              <a:rPr lang="en-US" sz="3200" dirty="0" err="1">
                <a:solidFill>
                  <a:schemeClr val="accent6">
                    <a:lumMod val="50000"/>
                  </a:schemeClr>
                </a:solidFill>
                <a:latin typeface="Nunito Black" panose="00000A00000000000000" pitchFamily="2" charset="0"/>
                <a:cs typeface="Baloo 2 SemiBold" pitchFamily="2" charset="0"/>
              </a:rPr>
              <a:t>Đoạn</a:t>
            </a:r>
            <a:r>
              <a:rPr lang="en-US" sz="3200" dirty="0">
                <a:solidFill>
                  <a:schemeClr val="accent6">
                    <a:lumMod val="50000"/>
                  </a:schemeClr>
                </a:solidFill>
                <a:latin typeface="Nunito Black" panose="00000A00000000000000" pitchFamily="2" charset="0"/>
                <a:cs typeface="Baloo 2 SemiBold" pitchFamily="2" charset="0"/>
              </a:rPr>
              <a:t> 2: </a:t>
            </a:r>
            <a:r>
              <a:rPr lang="en-US" sz="3200" dirty="0" err="1">
                <a:solidFill>
                  <a:schemeClr val="accent6">
                    <a:lumMod val="50000"/>
                  </a:schemeClr>
                </a:solidFill>
                <a:latin typeface="Nunito Black" panose="00000A00000000000000" pitchFamily="2" charset="0"/>
                <a:cs typeface="Baloo 2 SemiBold" pitchFamily="2" charset="0"/>
              </a:rPr>
              <a:t>Còn</a:t>
            </a:r>
            <a:r>
              <a:rPr lang="en-US" sz="3200" dirty="0">
                <a:solidFill>
                  <a:schemeClr val="accent6">
                    <a:lumMod val="50000"/>
                  </a:schemeClr>
                </a:solidFill>
                <a:latin typeface="Nunito Black" panose="00000A00000000000000" pitchFamily="2" charset="0"/>
                <a:cs typeface="Baloo 2 SemiBold" pitchFamily="2" charset="0"/>
              </a:rPr>
              <a:t> </a:t>
            </a:r>
            <a:r>
              <a:rPr lang="en-US" sz="3200" dirty="0" err="1">
                <a:solidFill>
                  <a:schemeClr val="accent6">
                    <a:lumMod val="50000"/>
                  </a:schemeClr>
                </a:solidFill>
                <a:latin typeface="Nunito Black" panose="00000A00000000000000" pitchFamily="2" charset="0"/>
                <a:cs typeface="Baloo 2 SemiBold" pitchFamily="2" charset="0"/>
              </a:rPr>
              <a:t>lại</a:t>
            </a:r>
            <a:endParaRPr lang="en-US" sz="3200" dirty="0">
              <a:solidFill>
                <a:schemeClr val="accent6">
                  <a:lumMod val="50000"/>
                </a:schemeClr>
              </a:solidFill>
              <a:latin typeface="Nunito Black" panose="00000A00000000000000" pitchFamily="2" charset="0"/>
              <a:cs typeface="Baloo 2 SemiBold" pitchFamily="2" charset="0"/>
            </a:endParaRPr>
          </a:p>
        </p:txBody>
      </p:sp>
      <p:pic>
        <p:nvPicPr>
          <p:cNvPr id="7" name="Picture 6" descr="A picture containing clipart&#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7848601" y="3840480"/>
            <a:ext cx="3528060" cy="28224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434201"/>
            <a:ext cx="3898389" cy="3742762"/>
          </a:xfrm>
          <a:prstGeom prst="rect">
            <a:avLst/>
          </a:prstGeom>
        </p:spPr>
        <p:txBody>
          <a:bodyPr vert="horz" lIns="91440" tIns="45720" rIns="91440" bIns="45720" rtlCol="0">
            <a:normAutofit/>
          </a:bodyPr>
          <a:lstStyle/>
          <a:p>
            <a:pPr defTabSz="914400">
              <a:lnSpc>
                <a:spcPct val="90000"/>
              </a:lnSpc>
              <a:spcAft>
                <a:spcPts val="600"/>
              </a:spcAft>
            </a:pPr>
            <a:br>
              <a:rPr lang="en-US" sz="1400" b="0" i="0">
                <a:effectLst/>
              </a:rPr>
            </a:br>
            <a:endParaRPr lang="en-US" sz="1400"/>
          </a:p>
        </p:txBody>
      </p:sp>
      <p:sp>
        <p:nvSpPr>
          <p:cNvPr id="8" name="TextBox 7"/>
          <p:cNvSpPr txBox="1"/>
          <p:nvPr/>
        </p:nvSpPr>
        <p:spPr>
          <a:xfrm>
            <a:off x="1767287" y="660362"/>
            <a:ext cx="8153953"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4</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1"/>
          <a:stretch>
            <a:fillRect/>
          </a:stretch>
        </p:blipFill>
        <p:spPr>
          <a:xfrm>
            <a:off x="76201" y="0"/>
            <a:ext cx="957155" cy="7620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6"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t="24033" b="29102"/>
          <a:stretch>
            <a:fillRect/>
          </a:stretch>
        </p:blipFill>
        <p:spPr bwMode="auto">
          <a:xfrm>
            <a:off x="2461846" y="455770"/>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9265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38622" y="455770"/>
            <a:ext cx="1674055"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66867" y="455770"/>
            <a:ext cx="6138496" cy="3108543"/>
          </a:xfrm>
          <a:prstGeom prst="rect">
            <a:avLst/>
          </a:prstGeom>
          <a:noFill/>
        </p:spPr>
        <p:txBody>
          <a:bodyPr wrap="square" rtlCol="0">
            <a:spAutoFit/>
          </a:bodyPr>
          <a:lstStyle/>
          <a:p>
            <a:pPr algn="ctr"/>
            <a:r>
              <a:rPr lang="en-US" sz="2800">
                <a:solidFill>
                  <a:srgbClr val="FF0000"/>
                </a:solidFill>
                <a:latin typeface="Nunito Black" panose="00000A00000000000000" pitchFamily="2" charset="0"/>
              </a:rPr>
              <a:t>TẬP NẤU ĂN</a:t>
            </a:r>
            <a:endParaRPr lang="en-US" sz="2800">
              <a:solidFill>
                <a:srgbClr val="FF0000"/>
              </a:solidFill>
              <a:latin typeface="Nunito Black" panose="00000A00000000000000" pitchFamily="2" charset="0"/>
            </a:endParaRPr>
          </a:p>
          <a:p>
            <a:r>
              <a:rPr lang="en-US" sz="2800">
                <a:latin typeface="Nunito Black" panose="00000A00000000000000" pitchFamily="2" charset="0"/>
              </a:rPr>
              <a:t>	</a:t>
            </a:r>
            <a:r>
              <a:rPr lang="en-US" sz="2800">
                <a:solidFill>
                  <a:srgbClr val="002060"/>
                </a:solidFill>
                <a:latin typeface="Nunito Black" panose="00000A00000000000000" pitchFamily="2" charset="0"/>
              </a:rPr>
              <a:t>Hôm nay, mình vào bếp cùng mẹ và học được công thức làm món trứng đúc thịt.Món này dễ làm mà lại ngon. Mình chia sẻ với các bạn. Các bạn thử tham khảo nhé!</a:t>
            </a:r>
            <a:endParaRPr lang="en-US" sz="2800">
              <a:solidFill>
                <a:srgbClr val="002060"/>
              </a:solidFill>
              <a:latin typeface="Nunito Black" panose="00000A00000000000000" pitchFamily="2" charset="0"/>
            </a:endParaRPr>
          </a:p>
        </p:txBody>
      </p:sp>
      <p:pic>
        <p:nvPicPr>
          <p:cNvPr id="12" name="Picture 11"/>
          <p:cNvPicPr>
            <a:picLocks noChangeAspect="1"/>
          </p:cNvPicPr>
          <p:nvPr/>
        </p:nvPicPr>
        <p:blipFill>
          <a:blip r:embed="rId3"/>
          <a:stretch>
            <a:fillRect/>
          </a:stretch>
        </p:blipFill>
        <p:spPr>
          <a:xfrm>
            <a:off x="81718" y="15240"/>
            <a:ext cx="957155" cy="762066"/>
          </a:xfrm>
          <a:prstGeom prst="rect">
            <a:avLst/>
          </a:prstGeom>
        </p:spPr>
      </p:pic>
      <p:sp>
        <p:nvSpPr>
          <p:cNvPr id="7" name="TextBox 6"/>
          <p:cNvSpPr txBox="1"/>
          <p:nvPr/>
        </p:nvSpPr>
        <p:spPr>
          <a:xfrm>
            <a:off x="1038225" y="106832"/>
            <a:ext cx="2000397" cy="1055608"/>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đoạn</a:t>
            </a:r>
            <a:endPar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019" y="409920"/>
            <a:ext cx="851094" cy="584333"/>
          </a:xfrm>
          <a:prstGeom prst="rect">
            <a:avLst/>
          </a:prstGeom>
        </p:spPr>
      </p:pic>
      <p:sp>
        <p:nvSpPr>
          <p:cNvPr id="10" name="TextBox 9"/>
          <p:cNvSpPr txBox="1"/>
          <p:nvPr/>
        </p:nvSpPr>
        <p:spPr>
          <a:xfrm>
            <a:off x="4106841" y="455770"/>
            <a:ext cx="32893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1</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sp>
        <p:nvSpPr>
          <p:cNvPr id="13" name="Cloud 12"/>
          <p:cNvSpPr/>
          <p:nvPr/>
        </p:nvSpPr>
        <p:spPr>
          <a:xfrm>
            <a:off x="8073646" y="4895556"/>
            <a:ext cx="3278982" cy="119182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C00000"/>
                </a:solidFill>
                <a:effectLst/>
                <a:uLnTx/>
                <a:uFillTx/>
                <a:latin typeface="Nunito Black" panose="00000A00000000000000" pitchFamily="2" charset="0"/>
              </a:rPr>
              <a:t>Luyện đọc </a:t>
            </a:r>
            <a:endParaRPr kumimoji="0" lang="en-US" sz="2800" b="0" i="0" u="none" strike="noStrike" kern="1200" cap="none" spc="0" normalizeH="0" baseline="0" noProof="0">
              <a:ln>
                <a:noFill/>
              </a:ln>
              <a:solidFill>
                <a:srgbClr val="C00000"/>
              </a:solidFill>
              <a:effectLst/>
              <a:uLnTx/>
              <a:uFillTx/>
              <a:latin typeface="Nunito Black" panose="00000A00000000000000" pitchFamily="2" charset="0"/>
            </a:endParaRPr>
          </a:p>
          <a:p>
            <a:pPr marL="0" marR="0" lvl="0" indent="0" algn="ctr" defTabSz="609600" rtl="0" eaLnBrk="1" fontAlgn="auto" latinLnBrk="0" hangingPunct="1">
              <a:lnSpc>
                <a:spcPct val="100000"/>
              </a:lnSpc>
              <a:spcBef>
                <a:spcPts val="0"/>
              </a:spcBef>
              <a:spcAft>
                <a:spcPts val="0"/>
              </a:spcAft>
              <a:buClrTx/>
              <a:buSzTx/>
              <a:buFontTx/>
              <a:buNone/>
              <a:defRPr/>
            </a:pPr>
            <a:r>
              <a:rPr lang="en-US" sz="2800">
                <a:solidFill>
                  <a:srgbClr val="C00000"/>
                </a:solidFill>
                <a:latin typeface="Nunito Black" panose="00000A00000000000000" pitchFamily="2" charset="0"/>
              </a:rPr>
              <a:t>t</a:t>
            </a:r>
            <a:r>
              <a:rPr kumimoji="0" lang="en-US" sz="2800" b="0" i="0" u="none" strike="noStrike" kern="1200" cap="none" spc="0" normalizeH="0" baseline="0" noProof="0">
                <a:ln>
                  <a:noFill/>
                </a:ln>
                <a:solidFill>
                  <a:srgbClr val="C00000"/>
                </a:solidFill>
                <a:effectLst/>
                <a:uLnTx/>
                <a:uFillTx/>
                <a:latin typeface="Nunito Black" panose="00000A00000000000000" pitchFamily="2" charset="0"/>
              </a:rPr>
              <a:t>rước lớp</a:t>
            </a:r>
            <a:endParaRPr kumimoji="0" lang="en-US" sz="2800" b="0" i="0" u="none" strike="noStrike" kern="1200" cap="none" spc="0" normalizeH="0" baseline="0" noProof="0">
              <a:ln>
                <a:noFill/>
              </a:ln>
              <a:solidFill>
                <a:srgbClr val="C00000"/>
              </a:solidFill>
              <a:effectLst/>
              <a:uLnTx/>
              <a:uFillTx/>
              <a:latin typeface="Nunito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074"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l="14566" t="3555" r="10771" b="74445"/>
          <a:stretch>
            <a:fillRect/>
          </a:stretch>
        </p:blipFill>
        <p:spPr bwMode="auto">
          <a:xfrm>
            <a:off x="3428999" y="0"/>
            <a:ext cx="6522721" cy="21759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235559" y="2172652"/>
            <a:ext cx="2943225" cy="409575"/>
          </a:xfrm>
          <a:prstGeom prst="rect">
            <a:avLst/>
          </a:prstGeom>
        </p:spPr>
      </p:pic>
      <p:pic>
        <p:nvPicPr>
          <p:cNvPr id="9" name="Picture 8"/>
          <p:cNvPicPr>
            <a:picLocks noChangeAspect="1"/>
          </p:cNvPicPr>
          <p:nvPr/>
        </p:nvPicPr>
        <p:blipFill>
          <a:blip r:embed="rId4"/>
          <a:stretch>
            <a:fillRect/>
          </a:stretch>
        </p:blipFill>
        <p:spPr>
          <a:xfrm>
            <a:off x="81718" y="15240"/>
            <a:ext cx="957155" cy="762066"/>
          </a:xfrm>
          <a:prstGeom prst="rect">
            <a:avLst/>
          </a:prstGeom>
        </p:spPr>
      </p:pic>
      <p:pic>
        <p:nvPicPr>
          <p:cNvPr id="8" name="Picture 7"/>
          <p:cNvPicPr>
            <a:picLocks noChangeAspect="1"/>
          </p:cNvPicPr>
          <p:nvPr/>
        </p:nvPicPr>
        <p:blipFill>
          <a:blip r:embed="rId5"/>
          <a:stretch>
            <a:fillRect/>
          </a:stretch>
        </p:blipFill>
        <p:spPr>
          <a:xfrm>
            <a:off x="-31641" y="1968396"/>
            <a:ext cx="4267200" cy="1695450"/>
          </a:xfrm>
          <a:prstGeom prst="rect">
            <a:avLst/>
          </a:prstGeom>
        </p:spPr>
      </p:pic>
      <p:pic>
        <p:nvPicPr>
          <p:cNvPr id="11" name="Picture 10"/>
          <p:cNvPicPr>
            <a:picLocks noChangeAspect="1"/>
          </p:cNvPicPr>
          <p:nvPr/>
        </p:nvPicPr>
        <p:blipFill>
          <a:blip r:embed="rId6"/>
          <a:stretch>
            <a:fillRect/>
          </a:stretch>
        </p:blipFill>
        <p:spPr>
          <a:xfrm>
            <a:off x="6656250" y="2424620"/>
            <a:ext cx="4040325" cy="2104521"/>
          </a:xfrm>
          <a:prstGeom prst="rect">
            <a:avLst/>
          </a:prstGeom>
        </p:spPr>
      </p:pic>
      <p:pic>
        <p:nvPicPr>
          <p:cNvPr id="13" name="Picture 12"/>
          <p:cNvPicPr>
            <a:picLocks noChangeAspect="1"/>
          </p:cNvPicPr>
          <p:nvPr/>
        </p:nvPicPr>
        <p:blipFill>
          <a:blip r:embed="rId7"/>
          <a:stretch>
            <a:fillRect/>
          </a:stretch>
        </p:blipFill>
        <p:spPr>
          <a:xfrm>
            <a:off x="2021568" y="3595687"/>
            <a:ext cx="4219575" cy="1628775"/>
          </a:xfrm>
          <a:prstGeom prst="rect">
            <a:avLst/>
          </a:prstGeom>
        </p:spPr>
      </p:pic>
      <p:pic>
        <p:nvPicPr>
          <p:cNvPr id="15" name="Picture 14"/>
          <p:cNvPicPr>
            <a:picLocks noChangeAspect="1"/>
          </p:cNvPicPr>
          <p:nvPr/>
        </p:nvPicPr>
        <p:blipFill>
          <a:blip r:embed="rId8"/>
          <a:stretch>
            <a:fillRect/>
          </a:stretch>
        </p:blipFill>
        <p:spPr>
          <a:xfrm>
            <a:off x="6241143" y="4410075"/>
            <a:ext cx="4600575" cy="2447925"/>
          </a:xfrm>
          <a:prstGeom prst="rect">
            <a:avLst/>
          </a:prstGeom>
          <a:ln>
            <a:noFill/>
          </a:ln>
          <a:effectLst>
            <a:softEdge rad="112500"/>
          </a:effectLst>
        </p:spPr>
      </p:pic>
      <p:pic>
        <p:nvPicPr>
          <p:cNvPr id="17" name="Picture 16"/>
          <p:cNvPicPr>
            <a:picLocks noChangeAspect="1"/>
          </p:cNvPicPr>
          <p:nvPr/>
        </p:nvPicPr>
        <p:blipFill>
          <a:blip r:embed="rId9"/>
          <a:stretch>
            <a:fillRect/>
          </a:stretch>
        </p:blipFill>
        <p:spPr>
          <a:xfrm>
            <a:off x="1300161" y="5205806"/>
            <a:ext cx="4257675" cy="169545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4465" y="382031"/>
            <a:ext cx="851094" cy="584333"/>
          </a:xfrm>
          <a:prstGeom prst="rect">
            <a:avLst/>
          </a:prstGeom>
        </p:spPr>
      </p:pic>
      <p:sp>
        <p:nvSpPr>
          <p:cNvPr id="12" name="TextBox 11"/>
          <p:cNvSpPr txBox="1"/>
          <p:nvPr/>
        </p:nvSpPr>
        <p:spPr>
          <a:xfrm>
            <a:off x="3663907" y="412587"/>
            <a:ext cx="37702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2</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031" y="1898202"/>
            <a:ext cx="851094" cy="584333"/>
          </a:xfrm>
          <a:prstGeom prst="rect">
            <a:avLst/>
          </a:prstGeom>
        </p:spPr>
      </p:pic>
      <p:sp>
        <p:nvSpPr>
          <p:cNvPr id="16" name="TextBox 15"/>
          <p:cNvSpPr txBox="1"/>
          <p:nvPr/>
        </p:nvSpPr>
        <p:spPr>
          <a:xfrm>
            <a:off x="60412" y="1911042"/>
            <a:ext cx="373820"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3</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5664" y="2361838"/>
            <a:ext cx="851094" cy="584333"/>
          </a:xfrm>
          <a:prstGeom prst="rect">
            <a:avLst/>
          </a:prstGeom>
        </p:spPr>
      </p:pic>
      <p:sp>
        <p:nvSpPr>
          <p:cNvPr id="19" name="TextBox 18"/>
          <p:cNvSpPr txBox="1"/>
          <p:nvPr/>
        </p:nvSpPr>
        <p:spPr>
          <a:xfrm>
            <a:off x="6511107" y="2374678"/>
            <a:ext cx="38183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2800">
                <a:solidFill>
                  <a:prstClr val="black">
                    <a:lumMod val="95000"/>
                    <a:lumOff val="5000"/>
                  </a:prstClr>
                </a:solidFill>
                <a:latin typeface="#9Slide03 AmpleSoft Bold" panose="020B0604020202020204" pitchFamily="2" charset="0"/>
                <a:cs typeface="Baloo 2 Medium" pitchFamily="2" charset="0"/>
              </a:rPr>
              <a:t>4</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6425" y="3569170"/>
            <a:ext cx="851094" cy="584333"/>
          </a:xfrm>
          <a:prstGeom prst="rect">
            <a:avLst/>
          </a:prstGeom>
        </p:spPr>
      </p:pic>
      <p:sp>
        <p:nvSpPr>
          <p:cNvPr id="21" name="TextBox 20"/>
          <p:cNvSpPr txBox="1"/>
          <p:nvPr/>
        </p:nvSpPr>
        <p:spPr>
          <a:xfrm>
            <a:off x="2131868" y="3582010"/>
            <a:ext cx="39305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2800">
                <a:solidFill>
                  <a:prstClr val="black">
                    <a:lumMod val="95000"/>
                    <a:lumOff val="5000"/>
                  </a:prstClr>
                </a:solidFill>
                <a:latin typeface="#9Slide03 AmpleSoft Bold" panose="020B0604020202020204" pitchFamily="2" charset="0"/>
                <a:cs typeface="Baloo 2 Medium" pitchFamily="2" charset="0"/>
              </a:rPr>
              <a:t>5</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1456" y="4405624"/>
            <a:ext cx="851094" cy="584333"/>
          </a:xfrm>
          <a:prstGeom prst="rect">
            <a:avLst/>
          </a:prstGeom>
        </p:spPr>
      </p:pic>
      <p:sp>
        <p:nvSpPr>
          <p:cNvPr id="23" name="TextBox 22"/>
          <p:cNvSpPr txBox="1"/>
          <p:nvPr/>
        </p:nvSpPr>
        <p:spPr>
          <a:xfrm>
            <a:off x="6366899" y="4418464"/>
            <a:ext cx="389850"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6</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4108" y="5159403"/>
            <a:ext cx="851094" cy="584333"/>
          </a:xfrm>
          <a:prstGeom prst="rect">
            <a:avLst/>
          </a:prstGeom>
        </p:spPr>
      </p:pic>
      <p:sp>
        <p:nvSpPr>
          <p:cNvPr id="25" name="TextBox 24"/>
          <p:cNvSpPr txBox="1"/>
          <p:nvPr/>
        </p:nvSpPr>
        <p:spPr>
          <a:xfrm>
            <a:off x="1419551" y="5172243"/>
            <a:ext cx="367408"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2800">
                <a:solidFill>
                  <a:prstClr val="black">
                    <a:lumMod val="95000"/>
                    <a:lumOff val="5000"/>
                  </a:prstClr>
                </a:solidFill>
                <a:latin typeface="#9Slide03 AmpleSoft Bold" panose="020B0604020202020204" pitchFamily="2" charset="0"/>
                <a:cs typeface="Baloo 2 Medium" pitchFamily="2" charset="0"/>
              </a:rPr>
              <a:t>7</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sp>
        <p:nvSpPr>
          <p:cNvPr id="26" name="TextBox 25"/>
          <p:cNvSpPr txBox="1"/>
          <p:nvPr/>
        </p:nvSpPr>
        <p:spPr>
          <a:xfrm>
            <a:off x="913415" y="58656"/>
            <a:ext cx="2115536" cy="1055608"/>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đoạn</a:t>
            </a:r>
            <a:endPar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27" name="Rectangle: Rounded Corners 26"/>
          <p:cNvSpPr/>
          <p:nvPr/>
        </p:nvSpPr>
        <p:spPr>
          <a:xfrm>
            <a:off x="9951720" y="1133294"/>
            <a:ext cx="2096786" cy="833643"/>
          </a:xfrm>
          <a:prstGeom prst="roundRect">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C00000"/>
                </a:solidFill>
                <a:effectLst/>
                <a:uLnTx/>
                <a:uFillTx/>
                <a:latin typeface="#9Slide03 AmpleSoft Bold" panose="020B0604020202020204" pitchFamily="2" charset="0"/>
                <a:ea typeface="+mn-ea"/>
                <a:cs typeface="+mn-cs"/>
              </a:rPr>
              <a:t>Luyện đọc </a:t>
            </a:r>
            <a:endParaRPr kumimoji="0" lang="en-US" sz="2800" b="0" i="0" u="none" strike="noStrike" kern="1200" cap="none" spc="0" normalizeH="0" baseline="0" noProof="0">
              <a:ln>
                <a:noFill/>
              </a:ln>
              <a:solidFill>
                <a:srgbClr val="C00000"/>
              </a:solidFill>
              <a:effectLst/>
              <a:uLnTx/>
              <a:uFillTx/>
              <a:latin typeface="#9Slide03 AmpleSoft Bold" panose="020B0604020202020204" pitchFamily="2" charset="0"/>
              <a:ea typeface="+mn-ea"/>
              <a:cs typeface="+mn-cs"/>
            </a:endParaRPr>
          </a:p>
          <a:p>
            <a:pPr marL="0" marR="0" lvl="0" indent="0" algn="ctr" defTabSz="609600" rtl="0" eaLnBrk="1" fontAlgn="auto" latinLnBrk="0" hangingPunct="1">
              <a:lnSpc>
                <a:spcPct val="100000"/>
              </a:lnSpc>
              <a:spcBef>
                <a:spcPts val="0"/>
              </a:spcBef>
              <a:spcAft>
                <a:spcPts val="0"/>
              </a:spcAft>
              <a:buClrTx/>
              <a:buSzTx/>
              <a:buFontTx/>
              <a:buNone/>
              <a:defRPr/>
            </a:pPr>
            <a:r>
              <a:rPr lang="en-US" sz="2800">
                <a:solidFill>
                  <a:srgbClr val="C00000"/>
                </a:solidFill>
                <a:latin typeface="#9Slide03 AmpleSoft Bold" panose="020B0604020202020204" pitchFamily="2" charset="0"/>
              </a:rPr>
              <a:t>t</a:t>
            </a:r>
            <a:r>
              <a:rPr kumimoji="0" lang="en-US" sz="2800" b="0" i="0" u="none" strike="noStrike" kern="1200" cap="none" spc="0" normalizeH="0" baseline="0" noProof="0">
                <a:ln>
                  <a:noFill/>
                </a:ln>
                <a:solidFill>
                  <a:srgbClr val="C00000"/>
                </a:solidFill>
                <a:effectLst/>
                <a:uLnTx/>
                <a:uFillTx/>
                <a:latin typeface="#9Slide03 AmpleSoft Bold" panose="020B0604020202020204" pitchFamily="2" charset="0"/>
                <a:ea typeface="+mn-ea"/>
                <a:cs typeface="+mn-cs"/>
              </a:rPr>
              <a:t>rước lớp</a:t>
            </a:r>
            <a:endParaRPr kumimoji="0" lang="en-US" sz="2800" b="0" i="0" u="none" strike="noStrike" kern="1200" cap="none" spc="0" normalizeH="0" baseline="0" noProof="0">
              <a:ln>
                <a:noFill/>
              </a:ln>
              <a:solidFill>
                <a:srgbClr val="C00000"/>
              </a:solidFill>
              <a:effectLst/>
              <a:uLnTx/>
              <a:uFillTx/>
              <a:latin typeface="#9Slide03 AmpleSoft Bold" panose="020B0604020202020204" pitchFamily="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par>
                                <p:cTn id="48" presetID="16" presetClass="entr" presetSubtype="2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P spid="21" grpId="0"/>
      <p:bldP spid="23" grpId="0"/>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317036" y="1671786"/>
            <a:ext cx="4979334" cy="4124962"/>
          </a:xfrm>
          <a:prstGeom prst="rect">
            <a:avLst/>
          </a:prstGeom>
        </p:spPr>
      </p:pic>
      <p:sp>
        <p:nvSpPr>
          <p:cNvPr id="4" name="TextBox 3"/>
          <p:cNvSpPr txBox="1"/>
          <p:nvPr/>
        </p:nvSpPr>
        <p:spPr>
          <a:xfrm>
            <a:off x="5291674" y="1955800"/>
            <a:ext cx="6412646" cy="1952947"/>
          </a:xfrm>
          <a:prstGeom prst="rect">
            <a:avLst/>
          </a:prstGeom>
          <a:noFill/>
        </p:spPr>
        <p:txBody>
          <a:bodyPr vert="horz" lIns="60960" tIns="30480" rIns="60960" bIns="30480" rtlCol="0" anchor="ctr">
            <a:normAutofit/>
          </a:bodyPr>
          <a:lstStyle/>
          <a:p>
            <a:pPr marL="0" marR="0" lvl="0" indent="-152400" algn="ctr" defTabSz="609600" rtl="0" eaLnBrk="1" fontAlgn="auto" latinLnBrk="0" hangingPunct="1">
              <a:lnSpc>
                <a:spcPct val="90000"/>
              </a:lnSpc>
              <a:spcBef>
                <a:spcPct val="0"/>
              </a:spcBef>
              <a:spcAft>
                <a:spcPts val="400"/>
              </a:spcAft>
              <a:buClrTx/>
              <a:buSzTx/>
              <a:buFontTx/>
              <a:buNone/>
              <a:defRPr/>
            </a:pPr>
            <a:r>
              <a:rPr kumimoji="0" lang="en-US" sz="6400" b="0" i="0" u="none" strike="noStrike" kern="1200" cap="none" spc="0" normalizeH="0" baseline="0" noProof="0" dirty="0" err="1">
                <a:ln>
                  <a:noFill/>
                </a:ln>
                <a:solidFill>
                  <a:srgbClr val="002060"/>
                </a:solidFill>
                <a:effectLst/>
                <a:uLnTx/>
                <a:uFillTx/>
                <a:latin typeface="Sigmar One" panose="00000500000000000000" pitchFamily="2" charset="0"/>
                <a:ea typeface="+mn-ea"/>
                <a:cs typeface="+mn-cs"/>
              </a:rPr>
              <a:t>Tìm</a:t>
            </a:r>
            <a:r>
              <a:rPr kumimoji="0" lang="en-US" sz="6400" b="0" i="0" u="none" strike="noStrike" kern="1200" cap="none" spc="0" normalizeH="0" baseline="0" noProof="0" dirty="0">
                <a:ln>
                  <a:noFill/>
                </a:ln>
                <a:solidFill>
                  <a:srgbClr val="002060"/>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002060"/>
                </a:solidFill>
                <a:effectLst/>
                <a:uLnTx/>
                <a:uFillTx/>
                <a:latin typeface="Sigmar One" panose="00000500000000000000" pitchFamily="2" charset="0"/>
                <a:ea typeface="+mn-ea"/>
                <a:cs typeface="+mn-cs"/>
              </a:rPr>
              <a:t>hiểu</a:t>
            </a:r>
            <a:r>
              <a:rPr kumimoji="0" lang="en-US" sz="6400" b="0" i="0" u="none" strike="noStrike" kern="1200" cap="none" spc="0" normalizeH="0" baseline="0" noProof="0" dirty="0">
                <a:ln>
                  <a:noFill/>
                </a:ln>
                <a:solidFill>
                  <a:srgbClr val="002060"/>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002060"/>
                </a:solidFill>
                <a:effectLst/>
                <a:uLnTx/>
                <a:uFillTx/>
                <a:latin typeface="Sigmar One" panose="00000500000000000000" pitchFamily="2" charset="0"/>
                <a:ea typeface="+mn-ea"/>
                <a:cs typeface="+mn-cs"/>
              </a:rPr>
              <a:t>bài</a:t>
            </a:r>
            <a:endParaRPr kumimoji="0" lang="en-US" sz="6400" b="0" i="0" u="none" strike="noStrike" kern="1200" cap="none" spc="0" normalizeH="0" baseline="0" noProof="0" dirty="0">
              <a:ln>
                <a:noFill/>
              </a:ln>
              <a:solidFill>
                <a:srgbClr val="002060"/>
              </a:solidFill>
              <a:effectLst/>
              <a:uLnTx/>
              <a:uFillTx/>
              <a:latin typeface="Sigmar One" panose="00000500000000000000"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clip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2413" y="4128757"/>
            <a:ext cx="3209925" cy="2667000"/>
          </a:xfrm>
          <a:prstGeom prst="rect">
            <a:avLst/>
          </a:prstGeom>
        </p:spPr>
      </p:pic>
      <p:sp>
        <p:nvSpPr>
          <p:cNvPr id="2" name="TextBox 1"/>
          <p:cNvSpPr txBox="1"/>
          <p:nvPr/>
        </p:nvSpPr>
        <p:spPr>
          <a:xfrm>
            <a:off x="1074420" y="429502"/>
            <a:ext cx="10043160"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defTabSz="609600">
              <a:defRPr/>
            </a:pPr>
            <a:r>
              <a:rPr lang="en-US" sz="2800">
                <a:solidFill>
                  <a:srgbClr val="00B0F0"/>
                </a:solidFill>
                <a:latin typeface="Nunito Black" panose="00000A00000000000000" pitchFamily="2" charset="0"/>
              </a:rPr>
              <a:t>Câu 1: </a:t>
            </a:r>
            <a:r>
              <a:rPr lang="en-US" sz="2800">
                <a:latin typeface="Nunito Black" panose="00000A00000000000000" pitchFamily="2" charset="0"/>
              </a:rPr>
              <a:t>Kể tên những nguyên liệu làm món trứng đúc thịt.</a:t>
            </a:r>
            <a:endParaRPr kumimoji="0" lang="en-US" sz="2800" b="0" i="0" u="none" strike="noStrike" kern="1200" cap="none" spc="0" normalizeH="0" baseline="0" noProof="0">
              <a:ln>
                <a:noFill/>
              </a:ln>
              <a:solidFill>
                <a:prstClr val="black"/>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3" name="TextBox 2"/>
          <p:cNvSpPr txBox="1"/>
          <p:nvPr/>
        </p:nvSpPr>
        <p:spPr>
          <a:xfrm>
            <a:off x="6872653" y="1814869"/>
            <a:ext cx="5105400" cy="2009061"/>
          </a:xfrm>
          <a:prstGeom prst="wedgeRoundRectCallout">
            <a:avLst>
              <a:gd name="adj1" fmla="val 33449"/>
              <a:gd name="adj2" fmla="val 66651"/>
              <a:gd name="adj3" fmla="val 16667"/>
            </a:avLst>
          </a:prstGeom>
          <a:solidFill>
            <a:srgbClr val="FFFFCC"/>
          </a:solidFill>
          <a:ln w="28575">
            <a:solidFill>
              <a:srgbClr val="FF0000"/>
            </a:solidFill>
            <a:prstDash val="sys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609600">
              <a:defRPr/>
            </a:pPr>
            <a:r>
              <a:rPr kumimoji="0" lang="en-US" sz="2800" b="1" i="0" u="none" strike="noStrike" kern="1200" cap="none" spc="0" normalizeH="0" baseline="0" noProof="0">
                <a:ln>
                  <a:noFill/>
                </a:ln>
                <a:solidFill>
                  <a:srgbClr val="00B0F0"/>
                </a:solidFill>
                <a:effectLst/>
                <a:uLnTx/>
                <a:uFillTx/>
                <a:latin typeface="Nunito Black" panose="00000A00000000000000" pitchFamily="2" charset="0"/>
                <a:ea typeface="Open Sans" panose="020B0606030504020204" pitchFamily="34" charset="0"/>
                <a:cs typeface="Open Sans" panose="020B0606030504020204" pitchFamily="34" charset="0"/>
              </a:rPr>
              <a:t>Gợi ý: </a:t>
            </a:r>
            <a:r>
              <a:rPr lang="vi-VN" sz="2800">
                <a:latin typeface="Nunito Black" panose="00000A00000000000000" pitchFamily="2" charset="0"/>
              </a:rPr>
              <a:t>Em quan sát hình hướng dẫn cách làm món trứng đúc thịt để kể tên các nguyên liệu.</a:t>
            </a:r>
            <a:endParaRPr kumimoji="0" lang="en-US" sz="2800" b="1" i="0" u="none" strike="noStrike" kern="1200" cap="none" spc="0" normalizeH="0" baseline="0" noProof="0">
              <a:ln>
                <a:noFill/>
              </a:ln>
              <a:solidFill>
                <a:prstClr val="black"/>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11" name="TextBox 10"/>
          <p:cNvSpPr txBox="1"/>
          <p:nvPr/>
        </p:nvSpPr>
        <p:spPr>
          <a:xfrm>
            <a:off x="1093762" y="4554316"/>
            <a:ext cx="8331591" cy="1815882"/>
          </a:xfrm>
          <a:prstGeom prst="rect">
            <a:avLst/>
          </a:prstGeom>
          <a:noFill/>
        </p:spPr>
        <p:txBody>
          <a:bodyPr wrap="square">
            <a:spAutoFit/>
          </a:bodyPr>
          <a:lstStyle/>
          <a:p>
            <a:r>
              <a:rPr lang="vi-VN" sz="2800">
                <a:solidFill>
                  <a:srgbClr val="00B050"/>
                </a:solidFill>
                <a:latin typeface="Nunito Black" panose="00000A00000000000000" pitchFamily="2" charset="0"/>
              </a:rPr>
              <a:t>Những nguyên liệu làm món trứng đúc thịt là:</a:t>
            </a:r>
            <a:endParaRPr lang="vi-VN" sz="2800">
              <a:solidFill>
                <a:srgbClr val="00B050"/>
              </a:solidFill>
              <a:latin typeface="Nunito Black" panose="00000A00000000000000" pitchFamily="2" charset="0"/>
            </a:endParaRPr>
          </a:p>
          <a:p>
            <a:r>
              <a:rPr lang="vi-VN" sz="2800">
                <a:solidFill>
                  <a:srgbClr val="00B050"/>
                </a:solidFill>
                <a:latin typeface="Nunito Black" panose="00000A00000000000000" pitchFamily="2" charset="0"/>
              </a:rPr>
              <a:t>- Trứng gà: 3 quả</a:t>
            </a:r>
            <a:endParaRPr lang="vi-VN" sz="2800">
              <a:solidFill>
                <a:srgbClr val="00B050"/>
              </a:solidFill>
              <a:latin typeface="Nunito Black" panose="00000A00000000000000" pitchFamily="2" charset="0"/>
            </a:endParaRPr>
          </a:p>
          <a:p>
            <a:r>
              <a:rPr lang="vi-VN" sz="2800">
                <a:solidFill>
                  <a:srgbClr val="00B050"/>
                </a:solidFill>
                <a:latin typeface="Nunito Black" panose="00000A00000000000000" pitchFamily="2" charset="0"/>
              </a:rPr>
              <a:t>- Thịt nạc vai: 1 lạng</a:t>
            </a:r>
            <a:endParaRPr lang="vi-VN" sz="2800">
              <a:solidFill>
                <a:srgbClr val="00B050"/>
              </a:solidFill>
              <a:latin typeface="Nunito Black" panose="00000A00000000000000" pitchFamily="2" charset="0"/>
            </a:endParaRPr>
          </a:p>
          <a:p>
            <a:r>
              <a:rPr lang="vi-VN" sz="2800">
                <a:solidFill>
                  <a:srgbClr val="00B050"/>
                </a:solidFill>
                <a:latin typeface="Nunito Black" panose="00000A00000000000000" pitchFamily="2" charset="0"/>
              </a:rPr>
              <a:t>- Dầu ăn, nước mắm, muối, hạt tiêu, hành khô</a:t>
            </a:r>
            <a:endParaRPr lang="vi-VN" sz="2800">
              <a:solidFill>
                <a:srgbClr val="00B050"/>
              </a:solidFill>
              <a:latin typeface="Nunito Black" panose="00000A00000000000000" pitchFamily="2" charset="0"/>
            </a:endParaRPr>
          </a:p>
        </p:txBody>
      </p:sp>
      <p:sp>
        <p:nvSpPr>
          <p:cNvPr id="17" name="Arrow: Right 16"/>
          <p:cNvSpPr/>
          <p:nvPr/>
        </p:nvSpPr>
        <p:spPr>
          <a:xfrm>
            <a:off x="535491" y="4800600"/>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3"/>
          <a:srcRect t="14694" b="21814"/>
          <a:stretch>
            <a:fillRect/>
          </a:stretch>
        </p:blipFill>
        <p:spPr>
          <a:xfrm>
            <a:off x="4997" y="109176"/>
            <a:ext cx="1002831" cy="838201"/>
          </a:xfrm>
          <a:prstGeom prst="rect">
            <a:avLst/>
          </a:prstGeom>
        </p:spPr>
      </p:pic>
      <p:pic>
        <p:nvPicPr>
          <p:cNvPr id="12" name="Picture 2" descr="20220526030245_wm_shs-tieng-viet-3---tap-1"/>
          <p:cNvPicPr>
            <a:picLocks noChangeAspect="1" noChangeArrowheads="1"/>
          </p:cNvPicPr>
          <p:nvPr/>
        </p:nvPicPr>
        <p:blipFill rotWithShape="1">
          <a:blip r:embed="rId4">
            <a:extLst>
              <a:ext uri="{28A0092B-C50C-407E-A947-70E740481C1C}">
                <a14:useLocalDpi xmlns:a14="http://schemas.microsoft.com/office/drawing/2010/main" val="0"/>
              </a:ext>
            </a:extLst>
          </a:blip>
          <a:srcRect l="14566" t="3555" r="10771" b="74445"/>
          <a:stretch>
            <a:fillRect/>
          </a:stretch>
        </p:blipFill>
        <p:spPr bwMode="auto">
          <a:xfrm>
            <a:off x="244280" y="1510148"/>
            <a:ext cx="6283130" cy="2765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clip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82075" y="4038600"/>
            <a:ext cx="3209925" cy="2667000"/>
          </a:xfrm>
          <a:prstGeom prst="rect">
            <a:avLst/>
          </a:prstGeom>
        </p:spPr>
      </p:pic>
      <p:sp>
        <p:nvSpPr>
          <p:cNvPr id="2" name="TextBox 1"/>
          <p:cNvSpPr txBox="1"/>
          <p:nvPr/>
        </p:nvSpPr>
        <p:spPr>
          <a:xfrm>
            <a:off x="991719" y="533400"/>
            <a:ext cx="10209681"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defTabSz="609600">
              <a:defRPr/>
            </a:pPr>
            <a:r>
              <a:rPr kumimoji="0" lang="en-US" sz="2800" b="1" i="0" u="none" strike="noStrike" kern="1200" cap="none" spc="0" normalizeH="0" baseline="0" noProof="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Câu 2</a:t>
            </a:r>
            <a:r>
              <a:rPr kumimoji="0" lang="en-US" sz="2800" b="0" i="0" u="none" strike="noStrike" kern="1200" cap="none" spc="0" normalizeH="0" baseline="0" noProof="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800"/>
              <a:t>Khi làm món trứng đúc thịt, bước 1 cần làm những gì?</a:t>
            </a: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6198860" y="1855594"/>
            <a:ext cx="5847784" cy="2009061"/>
          </a:xfrm>
          <a:prstGeom prst="wedgeRoundRectCallout">
            <a:avLst>
              <a:gd name="adj1" fmla="val 37100"/>
              <a:gd name="adj2" fmla="val 60739"/>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Nunito Black" panose="00000A00000000000000" pitchFamily="2" charset="0"/>
              </a:rPr>
              <a:t>Gợi ý:</a:t>
            </a:r>
            <a:endParaRPr kumimoji="0" lang="vi-VN" sz="2800" b="1" i="0" u="none" strike="noStrike" kern="1200" cap="none" spc="0" normalizeH="0" baseline="0" noProof="0">
              <a:ln>
                <a:noFill/>
              </a:ln>
              <a:solidFill>
                <a:srgbClr val="000000"/>
              </a:solidFill>
              <a:effectLst/>
              <a:uLnTx/>
              <a:uFillTx/>
              <a:latin typeface="Nunito Black" panose="00000A00000000000000" pitchFamily="2" charset="0"/>
            </a:endParaRPr>
          </a:p>
          <a:p>
            <a:pPr lvl="0" algn="just" defTabSz="609600">
              <a:defRPr/>
            </a:pPr>
            <a:r>
              <a:rPr lang="en-US" sz="2800">
                <a:latin typeface="Nunito Black" panose="00000A00000000000000" pitchFamily="2" charset="0"/>
              </a:rPr>
              <a:t>	</a:t>
            </a:r>
            <a:r>
              <a:rPr lang="vi-VN" sz="2800">
                <a:latin typeface="Nunito Black" panose="00000A00000000000000" pitchFamily="2" charset="0"/>
              </a:rPr>
              <a:t>Em quan sát hình hướng dẫn cách làm món trứng đúc thịt để trả lời câu hỏi.</a:t>
            </a:r>
            <a:endParaRPr kumimoji="0" lang="vi-VN" sz="2800" b="1" i="0" u="none" strike="noStrike" kern="1200" cap="none" spc="0" normalizeH="0" baseline="0" noProof="0">
              <a:ln>
                <a:noFill/>
              </a:ln>
              <a:solidFill>
                <a:srgbClr val="000000"/>
              </a:solidFill>
              <a:effectLst/>
              <a:uLnTx/>
              <a:uFillTx/>
              <a:latin typeface="Nunito Black" panose="00000A00000000000000" pitchFamily="2" charset="0"/>
            </a:endParaRPr>
          </a:p>
        </p:txBody>
      </p:sp>
      <p:sp>
        <p:nvSpPr>
          <p:cNvPr id="19" name="TextBox 18"/>
          <p:cNvSpPr txBox="1"/>
          <p:nvPr/>
        </p:nvSpPr>
        <p:spPr>
          <a:xfrm>
            <a:off x="1096609" y="4294356"/>
            <a:ext cx="8447649" cy="1384995"/>
          </a:xfrm>
          <a:prstGeom prst="rect">
            <a:avLst/>
          </a:prstGeom>
          <a:noFill/>
        </p:spPr>
        <p:txBody>
          <a:bodyPr wrap="square">
            <a:spAutoFit/>
          </a:bodyPr>
          <a:lstStyle/>
          <a:p>
            <a:pPr lvl="0" defTabSz="609600">
              <a:defRPr/>
            </a:pPr>
            <a:r>
              <a:rPr kumimoji="0" lang="en-US" sz="2800" b="1" i="0" u="none" strike="noStrike" kern="1200" cap="none" spc="0" normalizeH="0" baseline="0" noProof="0">
                <a:ln>
                  <a:noFill/>
                </a:ln>
                <a:solidFill>
                  <a:srgbClr val="000000"/>
                </a:solidFill>
                <a:effectLst/>
                <a:uLnTx/>
                <a:uFillTx/>
                <a:latin typeface="Nunito Black" panose="00000A00000000000000" pitchFamily="2" charset="0"/>
              </a:rPr>
              <a:t>	</a:t>
            </a:r>
            <a:r>
              <a:rPr lang="vi-VN" sz="2800" b="1">
                <a:latin typeface="Nunito Black" panose="00000A00000000000000" pitchFamily="2" charset="0"/>
              </a:rPr>
              <a:t>Khi làm món trứng đúc thịt, bước 1 cần phải rửa sạch thịt, băm nhỏ hoặc xay nhuyễn</a:t>
            </a:r>
            <a:r>
              <a:rPr lang="en-US" sz="2800" b="1">
                <a:latin typeface="Nunito Black" panose="00000A00000000000000" pitchFamily="2" charset="0"/>
              </a:rPr>
              <a:t>.</a:t>
            </a:r>
            <a:br>
              <a:rPr lang="vi-VN" sz="2800" b="1">
                <a:latin typeface="Nunito Black" panose="00000A00000000000000" pitchFamily="2" charset="0"/>
              </a:rPr>
            </a:br>
            <a:endParaRPr kumimoji="0" lang="en-US" sz="2800" b="1" i="0" u="none" strike="noStrike" kern="1200" cap="none" spc="0" normalizeH="0" baseline="0" noProof="0">
              <a:ln>
                <a:noFill/>
              </a:ln>
              <a:solidFill>
                <a:prstClr val="black"/>
              </a:solidFill>
              <a:effectLst/>
              <a:uLnTx/>
              <a:uFillTx/>
              <a:latin typeface="Nunito Black" panose="00000A00000000000000" pitchFamily="2" charset="0"/>
            </a:endParaRPr>
          </a:p>
        </p:txBody>
      </p:sp>
      <p:sp>
        <p:nvSpPr>
          <p:cNvPr id="20" name="Arrow: Right 19"/>
          <p:cNvSpPr/>
          <p:nvPr/>
        </p:nvSpPr>
        <p:spPr>
          <a:xfrm>
            <a:off x="1148674" y="4368891"/>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3"/>
          <a:srcRect t="14694" b="21814"/>
          <a:stretch>
            <a:fillRect/>
          </a:stretch>
        </p:blipFill>
        <p:spPr>
          <a:xfrm>
            <a:off x="4997" y="109176"/>
            <a:ext cx="1002831" cy="838201"/>
          </a:xfrm>
          <a:prstGeom prst="rect">
            <a:avLst/>
          </a:prstGeom>
        </p:spPr>
      </p:pic>
      <p:pic>
        <p:nvPicPr>
          <p:cNvPr id="10" name="Picture 9"/>
          <p:cNvPicPr>
            <a:picLocks noChangeAspect="1"/>
          </p:cNvPicPr>
          <p:nvPr/>
        </p:nvPicPr>
        <p:blipFill>
          <a:blip r:embed="rId4"/>
          <a:stretch>
            <a:fillRect/>
          </a:stretch>
        </p:blipFill>
        <p:spPr>
          <a:xfrm>
            <a:off x="812421" y="1855594"/>
            <a:ext cx="4267200" cy="1695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04900" y="109176"/>
            <a:ext cx="10058400" cy="1055608"/>
          </a:xfrm>
          <a:prstGeom prst="round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2888E1"/>
                </a:solidFill>
                <a:effectLst/>
                <a:uLnTx/>
                <a:uFillTx/>
                <a:latin typeface="Nunito Black" panose="00000A00000000000000" pitchFamily="2" charset="0"/>
              </a:rPr>
              <a:t>Câu 3</a:t>
            </a:r>
            <a:r>
              <a:rPr kumimoji="0" lang="en-US" sz="2800" b="0" i="0" u="none" strike="noStrike" kern="1200" cap="none" spc="0" normalizeH="0" baseline="0" noProof="0">
                <a:ln>
                  <a:noFill/>
                </a:ln>
                <a:solidFill>
                  <a:srgbClr val="000000"/>
                </a:solidFill>
                <a:effectLst/>
                <a:uLnTx/>
                <a:uFillTx/>
                <a:latin typeface="Nunito Black" panose="00000A00000000000000" pitchFamily="2" charset="0"/>
              </a:rPr>
              <a:t>: </a:t>
            </a:r>
            <a:r>
              <a:rPr lang="vi-VN" sz="2800" b="0" i="0">
                <a:solidFill>
                  <a:srgbClr val="000000"/>
                </a:solidFill>
                <a:effectLst/>
                <a:latin typeface="Nunito Black" panose="00000A00000000000000" pitchFamily="2" charset="0"/>
              </a:rPr>
              <a:t>Tranh bên mô tả công việc ở bước mấy? Nói lại công việc đó.</a:t>
            </a:r>
            <a:endParaRPr kumimoji="0" lang="vi-VN" sz="2800" b="0" i="0" u="none" strike="noStrike" kern="1200" cap="none" spc="0" normalizeH="0" baseline="0" noProof="0">
              <a:ln>
                <a:noFill/>
              </a:ln>
              <a:solidFill>
                <a:srgbClr val="000000"/>
              </a:solidFill>
              <a:effectLst/>
              <a:uLnTx/>
              <a:uFillTx/>
              <a:latin typeface="Nunito Black" panose="00000A00000000000000" pitchFamily="2" charset="0"/>
            </a:endParaRPr>
          </a:p>
        </p:txBody>
      </p:sp>
      <p:sp>
        <p:nvSpPr>
          <p:cNvPr id="11" name="TextBox 10"/>
          <p:cNvSpPr txBox="1"/>
          <p:nvPr/>
        </p:nvSpPr>
        <p:spPr>
          <a:xfrm>
            <a:off x="506412" y="2830759"/>
            <a:ext cx="6093500" cy="2246769"/>
          </a:xfrm>
          <a:prstGeom prst="rect">
            <a:avLst/>
          </a:prstGeom>
          <a:noFill/>
        </p:spPr>
        <p:txBody>
          <a:bodyPr wrap="square">
            <a:spAutoFit/>
          </a:bodyPr>
          <a:lstStyle/>
          <a:p>
            <a:pPr lvl="0" defTabSz="609600">
              <a:defRPr/>
            </a:pPr>
            <a:r>
              <a:rPr lang="en-US" sz="2800" b="1">
                <a:solidFill>
                  <a:srgbClr val="F79646">
                    <a:lumMod val="50000"/>
                  </a:srgbClr>
                </a:solidFill>
                <a:latin typeface="Nunito Black" panose="00000A00000000000000" pitchFamily="2" charset="0"/>
              </a:rPr>
              <a:t>	</a:t>
            </a:r>
            <a:r>
              <a:rPr lang="vi-VN" sz="2800">
                <a:latin typeface="Nunito Black" panose="00000A00000000000000" pitchFamily="2" charset="0"/>
              </a:rPr>
              <a:t>Bức tranh trên mô tả công việc ở bước 2: Đập trứng vào bát, cho thêm thịt xay, hành khô băm nhỏ, một chút muối, một chút nước mắm, đánh đều</a:t>
            </a:r>
            <a:endParaRPr kumimoji="0" lang="en-US" sz="2800" b="0" i="0" u="none" strike="noStrike" kern="1200" cap="none" spc="0" normalizeH="0" baseline="0" noProof="0">
              <a:ln>
                <a:noFill/>
              </a:ln>
              <a:solidFill>
                <a:srgbClr val="F79646">
                  <a:lumMod val="50000"/>
                </a:srgbClr>
              </a:solidFill>
              <a:effectLst/>
              <a:uLnTx/>
              <a:uFillTx/>
              <a:latin typeface="Nunito Black" panose="00000A00000000000000" pitchFamily="2" charset="0"/>
            </a:endParaRPr>
          </a:p>
        </p:txBody>
      </p:sp>
      <p:pic>
        <p:nvPicPr>
          <p:cNvPr id="16" name="Picture 15"/>
          <p:cNvPicPr>
            <a:picLocks noChangeAspect="1"/>
          </p:cNvPicPr>
          <p:nvPr/>
        </p:nvPicPr>
        <p:blipFill rotWithShape="1">
          <a:blip r:embed="rId2"/>
          <a:srcRect t="14694" b="21814"/>
          <a:stretch>
            <a:fillRect/>
          </a:stretch>
        </p:blipFill>
        <p:spPr>
          <a:xfrm>
            <a:off x="4997" y="109176"/>
            <a:ext cx="1002831" cy="838201"/>
          </a:xfrm>
          <a:prstGeom prst="rect">
            <a:avLst/>
          </a:prstGeom>
        </p:spPr>
      </p:pic>
      <p:pic>
        <p:nvPicPr>
          <p:cNvPr id="4" name="Picture 3"/>
          <p:cNvPicPr>
            <a:picLocks noChangeAspect="1"/>
          </p:cNvPicPr>
          <p:nvPr/>
        </p:nvPicPr>
        <p:blipFill rotWithShape="1">
          <a:blip r:embed="rId3"/>
          <a:srcRect t="3088"/>
          <a:stretch>
            <a:fillRect/>
          </a:stretch>
        </p:blipFill>
        <p:spPr>
          <a:xfrm>
            <a:off x="6818282" y="2193884"/>
            <a:ext cx="4712357" cy="247023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243569" y="662803"/>
            <a:ext cx="10049271" cy="1952947"/>
          </a:xfrm>
          <a:prstGeom prst="rect">
            <a:avLst/>
          </a:prstGeom>
          <a:noFill/>
        </p:spPr>
        <p:txBody>
          <a:bodyPr vert="horz" lIns="60960" tIns="30480" rIns="60960" bIns="30480" rtlCol="0" anchor="ctr">
            <a:normAutofit/>
          </a:bodyPr>
          <a:lstStyle/>
          <a:p>
            <a:pPr algn="ctr"/>
            <a:endParaRPr lang="en-US" sz="6600" b="1" dirty="0">
              <a:solidFill>
                <a:srgbClr val="7030A0"/>
              </a:solidFill>
              <a:latin typeface="Times New Roman" panose="02020603050405020304" pitchFamily="18" charset="0"/>
              <a:cs typeface="Times New Roman" panose="02020603050405020304" pitchFamily="18" charset="0"/>
            </a:endParaRPr>
          </a:p>
        </p:txBody>
      </p:sp>
      <p:pic>
        <p:nvPicPr>
          <p:cNvPr id="7"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43569" y="2274585"/>
            <a:ext cx="2139712" cy="1588618"/>
          </a:xfrm>
          <a:prstGeom prst="rect">
            <a:avLst/>
          </a:prstGeom>
        </p:spPr>
      </p:pic>
      <p:pic>
        <p:nvPicPr>
          <p:cNvPr id="8"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49987">
            <a:off x="1152877" y="4977813"/>
            <a:ext cx="2338491" cy="1393857"/>
          </a:xfrm>
          <a:prstGeom prst="rect">
            <a:avLst/>
          </a:prstGeom>
        </p:spPr>
      </p:pic>
      <p:sp>
        <p:nvSpPr>
          <p:cNvPr id="2" name="TextBox 1"/>
          <p:cNvSpPr txBox="1"/>
          <p:nvPr/>
        </p:nvSpPr>
        <p:spPr>
          <a:xfrm>
            <a:off x="3705013" y="2978322"/>
            <a:ext cx="4364567" cy="715089"/>
          </a:xfrm>
          <a:prstGeom prst="wedgeRoundRectCallout">
            <a:avLst>
              <a:gd name="adj1" fmla="val -37146"/>
              <a:gd name="adj2" fmla="val 74560"/>
              <a:gd name="adj3" fmla="val 16667"/>
            </a:avLst>
          </a:prstGeom>
          <a:solidFill>
            <a:schemeClr val="accent6">
              <a:lumMod val="20000"/>
              <a:lumOff val="80000"/>
            </a:schemeClr>
          </a:solidFill>
          <a:ln w="28575">
            <a:solidFill>
              <a:schemeClr val="accent2">
                <a:lumMod val="50000"/>
              </a:schemeClr>
            </a:solidFill>
            <a:prstDash val="dash"/>
          </a:ln>
        </p:spPr>
        <p:txBody>
          <a:bodyPr wrap="square">
            <a:spAutoFit/>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Ôn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cũ</a:t>
            </a:r>
            <a:endParaRPr lang="vi-VN" sz="3600" b="1" i="0" dirty="0">
              <a:solidFill>
                <a:srgbClr val="00206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909060" y="4229100"/>
            <a:ext cx="5486400"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Nhật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bơi</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5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90599" y="365125"/>
            <a:ext cx="10952871" cy="1158875"/>
          </a:xfrm>
          <a:prstGeom prst="rect">
            <a:avLst/>
          </a:prstGeom>
        </p:spPr>
        <p:txBody>
          <a:bodyPr vert="horz" lIns="91440" tIns="45720" rIns="91440" bIns="45720" rtlCol="0" anchor="ctr">
            <a:normAutofit/>
          </a:bodyPr>
          <a:lstStyle/>
          <a:p>
            <a:r>
              <a:rPr kumimoji="0" lang="en-US" sz="2800" b="1" i="0" u="none" strike="noStrike" kern="1200" cap="none" spc="0" normalizeH="0" baseline="0" noProof="0">
                <a:ln>
                  <a:noFill/>
                </a:ln>
                <a:solidFill>
                  <a:srgbClr val="0070C0"/>
                </a:solidFill>
                <a:effectLst/>
                <a:uLnTx/>
                <a:uFillTx/>
                <a:latin typeface="Nunito Black" panose="00000A00000000000000" pitchFamily="2" charset="0"/>
                <a:ea typeface="Open Sans" panose="020B0606030504020204" pitchFamily="34" charset="0"/>
                <a:cs typeface="Open Sans" panose="020B0606030504020204" pitchFamily="34" charset="0"/>
              </a:rPr>
              <a:t>Câu 4:</a:t>
            </a:r>
            <a:r>
              <a:rPr kumimoji="0" lang="en-US" sz="2800" b="1" i="0" u="none" strike="noStrike" kern="1200" cap="none" spc="0" normalizeH="0" noProof="0">
                <a:ln>
                  <a:noFill/>
                </a:ln>
                <a:solidFill>
                  <a:srgbClr val="0070C0"/>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lang="vi-VN" sz="2800" b="1">
                <a:latin typeface="Nunito Black" panose="00000A00000000000000" pitchFamily="2" charset="0"/>
              </a:rPr>
              <a:t>Sắp xếp các nội dung dưới đây theo thứ tự làm món trứng đúc thịt.</a:t>
            </a:r>
            <a:endParaRPr lang="vi-VN" sz="2800">
              <a:latin typeface="Nunito Black" panose="00000A00000000000000" pitchFamily="2" charset="0"/>
            </a:endParaRPr>
          </a:p>
        </p:txBody>
      </p:sp>
      <p:pic>
        <p:nvPicPr>
          <p:cNvPr id="17" name="Picture 16"/>
          <p:cNvPicPr>
            <a:picLocks noChangeAspect="1"/>
          </p:cNvPicPr>
          <p:nvPr/>
        </p:nvPicPr>
        <p:blipFill rotWithShape="1">
          <a:blip r:embed="rId2"/>
          <a:srcRect t="14694" b="21814"/>
          <a:stretch>
            <a:fillRect/>
          </a:stretch>
        </p:blipFill>
        <p:spPr>
          <a:xfrm>
            <a:off x="4997" y="109176"/>
            <a:ext cx="1002831" cy="838201"/>
          </a:xfrm>
          <a:prstGeom prst="rect">
            <a:avLst/>
          </a:prstGeom>
        </p:spPr>
      </p:pic>
      <p:pic>
        <p:nvPicPr>
          <p:cNvPr id="4" name="Picture 3"/>
          <p:cNvPicPr>
            <a:picLocks noChangeAspect="1"/>
          </p:cNvPicPr>
          <p:nvPr/>
        </p:nvPicPr>
        <p:blipFill rotWithShape="1">
          <a:blip r:embed="rId3"/>
          <a:srcRect r="69472" b="58807"/>
          <a:stretch>
            <a:fillRect/>
          </a:stretch>
        </p:blipFill>
        <p:spPr>
          <a:xfrm>
            <a:off x="6900751" y="1236783"/>
            <a:ext cx="3431458" cy="115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a:srcRect l="35045" r="8301" b="55872"/>
          <a:stretch>
            <a:fillRect/>
          </a:stretch>
        </p:blipFill>
        <p:spPr>
          <a:xfrm>
            <a:off x="5717957" y="2530061"/>
            <a:ext cx="6470994" cy="1261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3"/>
          <a:srcRect t="44190" r="47394"/>
          <a:stretch>
            <a:fillRect/>
          </a:stretch>
        </p:blipFill>
        <p:spPr>
          <a:xfrm>
            <a:off x="5714907" y="3791576"/>
            <a:ext cx="5602631" cy="1487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3"/>
          <a:srcRect l="52537" t="44191" b="6300"/>
          <a:stretch>
            <a:fillRect/>
          </a:stretch>
        </p:blipFill>
        <p:spPr>
          <a:xfrm>
            <a:off x="5776969" y="5437524"/>
            <a:ext cx="5602631" cy="1462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3126 0.03912 L -0.46875 -0.16806 " pathEditMode="relative" rAng="0" ptsTypes="AA">
                                      <p:cBhvr>
                                        <p:cTn id="6" dur="2000" fill="hold"/>
                                        <p:tgtEl>
                                          <p:spTgt spid="6"/>
                                        </p:tgtEl>
                                        <p:attrNameLst>
                                          <p:attrName>ppt_x</p:attrName>
                                          <p:attrName>ppt_y</p:attrName>
                                        </p:attrNameLst>
                                      </p:cBhvr>
                                      <p:rCtr x="-25000" y="-1037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2.5E-6 -2.59259E-6 L -0.48177 -0.18495 " pathEditMode="relative" rAng="0" ptsTypes="AA">
                                      <p:cBhvr>
                                        <p:cTn id="10" dur="2000" fill="hold"/>
                                        <p:tgtEl>
                                          <p:spTgt spid="8"/>
                                        </p:tgtEl>
                                        <p:attrNameLst>
                                          <p:attrName>ppt_x</p:attrName>
                                          <p:attrName>ppt_y</p:attrName>
                                        </p:attrNameLst>
                                      </p:cBhvr>
                                      <p:rCtr x="-24089" y="-9259"/>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4.375E-6 2.96296E-6 L -0.45951 -0.2331 " pathEditMode="relative" rAng="0" ptsTypes="AA">
                                      <p:cBhvr>
                                        <p:cTn id="14" dur="2000" fill="hold"/>
                                        <p:tgtEl>
                                          <p:spTgt spid="10"/>
                                        </p:tgtEl>
                                        <p:attrNameLst>
                                          <p:attrName>ppt_x</p:attrName>
                                          <p:attrName>ppt_y</p:attrName>
                                        </p:attrNameLst>
                                      </p:cBhvr>
                                      <p:rCtr x="-22982" y="-11667"/>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6.25E-7 -4.81481E-6 L -0.56263 0.57963 " pathEditMode="relative" rAng="0" ptsTypes="AA">
                                      <p:cBhvr>
                                        <p:cTn id="18" dur="2000" fill="hold"/>
                                        <p:tgtEl>
                                          <p:spTgt spid="4"/>
                                        </p:tgtEl>
                                        <p:attrNameLst>
                                          <p:attrName>ppt_x</p:attrName>
                                          <p:attrName>ppt_y</p:attrName>
                                        </p:attrNameLst>
                                      </p:cBhvr>
                                      <p:rCtr x="-28138" y="2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12217021" cy="954107"/>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Thứ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Tư</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ngày</a:t>
            </a:r>
            <a:r>
              <a:rPr lang="en-US" sz="2800" b="1" dirty="0">
                <a:solidFill>
                  <a:srgbClr val="7030A0"/>
                </a:solidFill>
                <a:latin typeface="Times New Roman" panose="02020603050405020304" pitchFamily="18" charset="0"/>
                <a:cs typeface="Times New Roman" panose="02020603050405020304" pitchFamily="18" charset="0"/>
              </a:rPr>
              <a:t> 02 </a:t>
            </a:r>
            <a:r>
              <a:rPr lang="en-US" sz="2800" b="1" dirty="0" err="1">
                <a:solidFill>
                  <a:srgbClr val="7030A0"/>
                </a:solidFill>
                <a:latin typeface="Times New Roman" panose="02020603050405020304" pitchFamily="18" charset="0"/>
                <a:cs typeface="Times New Roman" panose="02020603050405020304" pitchFamily="18" charset="0"/>
              </a:rPr>
              <a:t>tháng</a:t>
            </a:r>
            <a:r>
              <a:rPr lang="en-US" sz="2800" b="1" dirty="0">
                <a:solidFill>
                  <a:srgbClr val="7030A0"/>
                </a:solidFill>
                <a:latin typeface="Times New Roman" panose="02020603050405020304" pitchFamily="18" charset="0"/>
                <a:cs typeface="Times New Roman" panose="02020603050405020304" pitchFamily="18" charset="0"/>
              </a:rPr>
              <a:t> 10 </a:t>
            </a:r>
            <a:r>
              <a:rPr lang="en-US" sz="2800" b="1" dirty="0" err="1">
                <a:solidFill>
                  <a:srgbClr val="7030A0"/>
                </a:solidFill>
                <a:latin typeface="Times New Roman" panose="02020603050405020304" pitchFamily="18" charset="0"/>
                <a:cs typeface="Times New Roman" panose="02020603050405020304" pitchFamily="18" charset="0"/>
              </a:rPr>
              <a:t>năm</a:t>
            </a:r>
            <a:r>
              <a:rPr lang="en-US" sz="2800" b="1" dirty="0">
                <a:solidFill>
                  <a:srgbClr val="7030A0"/>
                </a:solidFill>
                <a:latin typeface="Times New Roman" panose="02020603050405020304" pitchFamily="18" charset="0"/>
                <a:cs typeface="Times New Roman" panose="02020603050405020304" pitchFamily="18" charset="0"/>
              </a:rPr>
              <a:t> 2024</a:t>
            </a:r>
            <a:endParaRPr lang="en-US" sz="2800" b="1" dirty="0">
              <a:solidFill>
                <a:srgbClr val="7030A0"/>
              </a:solidFill>
              <a:latin typeface="Times New Roman" panose="02020603050405020304" pitchFamily="18" charset="0"/>
              <a:cs typeface="Times New Roman" panose="02020603050405020304" pitchFamily="18" charset="0"/>
            </a:endParaRPr>
          </a:p>
          <a:p>
            <a:pPr algn="ctr"/>
            <a:r>
              <a:rPr lang="en-US" sz="2800" b="1" dirty="0" err="1">
                <a:solidFill>
                  <a:srgbClr val="7030A0"/>
                </a:solidFill>
                <a:latin typeface="Times New Roman" panose="02020603050405020304" pitchFamily="18" charset="0"/>
                <a:cs typeface="Times New Roman" panose="02020603050405020304" pitchFamily="18" charset="0"/>
              </a:rPr>
              <a:t>Tiếng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510" y="1163657"/>
            <a:ext cx="12192000" cy="1427143"/>
          </a:xfrm>
          <a:prstGeom prst="rect">
            <a:avLst/>
          </a:prstGeom>
        </p:spPr>
        <p:txBody>
          <a:bodyPr vert="horz" lIns="60960" tIns="30480" rIns="60960" bIns="30480" rtlCol="0" anchor="t">
            <a:normAutofit/>
          </a:bodyPr>
          <a:lstStyle/>
          <a:p>
            <a:pPr algn="ctr">
              <a:lnSpc>
                <a:spcPct val="90000"/>
              </a:lnSpc>
              <a:spcBef>
                <a:spcPct val="0"/>
              </a:spcBef>
              <a:spcAft>
                <a:spcPts val="400"/>
              </a:spcAft>
            </a:pPr>
            <a:r>
              <a:rPr lang="en-US" sz="3200" dirty="0" err="1">
                <a:solidFill>
                  <a:srgbClr val="7030A0"/>
                </a:solidFill>
                <a:latin typeface="Times New Roman" panose="02020603050405020304" pitchFamily="18" charset="0"/>
                <a:ea typeface="+mj-ea"/>
                <a:cs typeface="Times New Roman" panose="02020603050405020304" pitchFamily="18" charset="0"/>
              </a:rPr>
              <a:t>Đọc</a:t>
            </a:r>
            <a:r>
              <a:rPr lang="en-US" sz="3200" dirty="0">
                <a:solidFill>
                  <a:srgbClr val="7030A0"/>
                </a:solidFill>
                <a:latin typeface="Times New Roman" panose="02020603050405020304" pitchFamily="18" charset="0"/>
                <a:ea typeface="+mj-ea"/>
                <a:cs typeface="Times New Roman" panose="02020603050405020304" pitchFamily="18" charset="0"/>
              </a:rPr>
              <a:t>:</a:t>
            </a:r>
            <a:r>
              <a:rPr lang="en-US" sz="3600" b="1" dirty="0">
                <a:solidFill>
                  <a:srgbClr val="7030A0"/>
                </a:solidFill>
                <a:latin typeface="Times New Roman" panose="02020603050405020304" pitchFamily="18" charset="0"/>
                <a:ea typeface="+mj-ea"/>
                <a:cs typeface="Times New Roman" panose="02020603050405020304" pitchFamily="18" charset="0"/>
              </a:rPr>
              <a:t> </a:t>
            </a:r>
            <a:r>
              <a:rPr lang="en-US" sz="4000" b="1" dirty="0" err="1">
                <a:solidFill>
                  <a:srgbClr val="7030A0"/>
                </a:solidFill>
                <a:latin typeface="Times New Roman" panose="02020603050405020304" pitchFamily="18" charset="0"/>
                <a:ea typeface="+mj-ea"/>
                <a:cs typeface="Times New Roman" panose="02020603050405020304" pitchFamily="18" charset="0"/>
              </a:rPr>
              <a:t>Tập</a:t>
            </a:r>
            <a:r>
              <a:rPr lang="en-US" sz="4000" b="1" dirty="0">
                <a:solidFill>
                  <a:srgbClr val="7030A0"/>
                </a:solidFill>
                <a:latin typeface="Times New Roman" panose="02020603050405020304" pitchFamily="18" charset="0"/>
                <a:ea typeface="+mj-ea"/>
                <a:cs typeface="Times New Roman" panose="02020603050405020304" pitchFamily="18" charset="0"/>
              </a:rPr>
              <a:t> </a:t>
            </a:r>
            <a:r>
              <a:rPr lang="en-US" sz="4000" b="1" dirty="0" err="1">
                <a:solidFill>
                  <a:srgbClr val="7030A0"/>
                </a:solidFill>
                <a:latin typeface="Times New Roman" panose="02020603050405020304" pitchFamily="18" charset="0"/>
                <a:ea typeface="+mj-ea"/>
                <a:cs typeface="Times New Roman" panose="02020603050405020304" pitchFamily="18" charset="0"/>
              </a:rPr>
              <a:t>nấu</a:t>
            </a:r>
            <a:r>
              <a:rPr lang="en-US" sz="4000" b="1" dirty="0">
                <a:solidFill>
                  <a:srgbClr val="7030A0"/>
                </a:solidFill>
                <a:latin typeface="Times New Roman" panose="02020603050405020304" pitchFamily="18" charset="0"/>
                <a:ea typeface="+mj-ea"/>
                <a:cs typeface="Times New Roman" panose="02020603050405020304" pitchFamily="18" charset="0"/>
              </a:rPr>
              <a:t> </a:t>
            </a:r>
            <a:r>
              <a:rPr lang="en-US" sz="4000" b="1" dirty="0" err="1">
                <a:solidFill>
                  <a:srgbClr val="7030A0"/>
                </a:solidFill>
                <a:latin typeface="Times New Roman" panose="02020603050405020304" pitchFamily="18" charset="0"/>
                <a:ea typeface="+mj-ea"/>
                <a:cs typeface="Times New Roman" panose="02020603050405020304" pitchFamily="18" charset="0"/>
              </a:rPr>
              <a:t>ăn</a:t>
            </a:r>
            <a:endParaRPr lang="en-US" sz="4000" b="1" dirty="0">
              <a:solidFill>
                <a:srgbClr val="7030A0"/>
              </a:solidFill>
              <a:latin typeface="Times New Roman" panose="02020603050405020304" pitchFamily="18" charset="0"/>
              <a:ea typeface="+mj-ea"/>
              <a:cs typeface="Times New Roman" panose="02020603050405020304" pitchFamily="18" charset="0"/>
            </a:endParaRPr>
          </a:p>
        </p:txBody>
      </p:sp>
      <p:sp>
        <p:nvSpPr>
          <p:cNvPr id="4" name="TextBox 3"/>
          <p:cNvSpPr txBox="1"/>
          <p:nvPr/>
        </p:nvSpPr>
        <p:spPr>
          <a:xfrm>
            <a:off x="220299" y="3246981"/>
            <a:ext cx="11940539" cy="2447362"/>
          </a:xfrm>
          <a:prstGeom prst="wedgeRoundRectCallout">
            <a:avLst>
              <a:gd name="adj1" fmla="val -37146"/>
              <a:gd name="adj2" fmla="val 74560"/>
              <a:gd name="adj3" fmla="val 16667"/>
            </a:avLst>
          </a:prstGeom>
        </p:spPr>
        <p:txBody>
          <a:bodyPr vert="horz" lIns="91440" tIns="45720" rIns="91440" bIns="45720" rtlCol="0">
            <a:normAutofit/>
          </a:bodyPr>
          <a:lstStyle/>
          <a:p>
            <a:pPr defTabSz="914400">
              <a:lnSpc>
                <a:spcPct val="90000"/>
              </a:lnSpc>
              <a:spcAft>
                <a:spcPts val="600"/>
              </a:spcAft>
            </a:pPr>
            <a:r>
              <a:rPr lang="en-US" sz="2800" dirty="0">
                <a:solidFill>
                  <a:srgbClr val="C00000"/>
                </a:solidFill>
                <a:latin typeface="Nunito Black" panose="00000A00000000000000" pitchFamily="2" charset="0"/>
              </a:rPr>
              <a:t>     </a:t>
            </a:r>
            <a:r>
              <a:rPr lang="en-US" sz="28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Nội</a:t>
            </a:r>
            <a:r>
              <a:rPr lang="en-US" sz="3600" b="1" i="0" dirty="0">
                <a:solidFill>
                  <a:srgbClr val="7030A0"/>
                </a:solidFill>
                <a:effectLst/>
                <a:latin typeface="Times New Roman" panose="02020603050405020304" pitchFamily="18" charset="0"/>
                <a:cs typeface="Times New Roman" panose="02020603050405020304" pitchFamily="18" charset="0"/>
              </a:rPr>
              <a:t> dung: </a:t>
            </a:r>
            <a:r>
              <a:rPr lang="en-US" sz="3600" b="1" i="0" dirty="0" err="1">
                <a:solidFill>
                  <a:srgbClr val="7030A0"/>
                </a:solidFill>
                <a:effectLst/>
                <a:latin typeface="Times New Roman" panose="02020603050405020304" pitchFamily="18" charset="0"/>
                <a:cs typeface="Times New Roman" panose="02020603050405020304" pitchFamily="18" charset="0"/>
              </a:rPr>
              <a:t>Bạn</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nhỏ</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kể</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lại</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việc</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mình</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học</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nấu</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ăn</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trong</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hè</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và</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giới</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thiệu</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công</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thức</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một</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món</a:t>
            </a:r>
            <a:r>
              <a:rPr lang="en-US" sz="3600" b="1" i="0" dirty="0">
                <a:solidFill>
                  <a:srgbClr val="7030A0"/>
                </a:solidFill>
                <a:effectLst/>
                <a:latin typeface="Times New Roman" panose="02020603050405020304" pitchFamily="18" charset="0"/>
                <a:cs typeface="Times New Roman" panose="02020603050405020304" pitchFamily="18" charset="0"/>
              </a:rPr>
              <a:t> </a:t>
            </a:r>
            <a:r>
              <a:rPr lang="en-US" sz="3600" b="1" i="0" dirty="0" err="1">
                <a:solidFill>
                  <a:srgbClr val="7030A0"/>
                </a:solidFill>
                <a:effectLst/>
                <a:latin typeface="Times New Roman" panose="02020603050405020304" pitchFamily="18" charset="0"/>
                <a:cs typeface="Times New Roman" panose="02020603050405020304" pitchFamily="18" charset="0"/>
              </a:rPr>
              <a:t>ăn</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món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trứng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đúc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thịt</a:t>
            </a:r>
            <a:r>
              <a:rPr lang="en-US" sz="3600" b="1" dirty="0">
                <a:solidFill>
                  <a:srgbClr val="7030A0"/>
                </a:solidFill>
                <a:latin typeface="Times New Roman" panose="02020603050405020304" pitchFamily="18" charset="0"/>
                <a:cs typeface="Times New Roman" panose="02020603050405020304" pitchFamily="18" charset="0"/>
              </a:rPr>
              <a:t>.</a:t>
            </a:r>
            <a:endParaRPr lang="en-US" sz="3600" b="1" i="0" dirty="0">
              <a:solidFill>
                <a:srgbClr val="7030A0"/>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311322" y="2590800"/>
            <a:ext cx="8534400" cy="646331"/>
          </a:xfrm>
          <a:prstGeom prst="rect">
            <a:avLst/>
          </a:prstGeom>
          <a:noFill/>
        </p:spPr>
        <p:txBody>
          <a:bodyPr wrap="square">
            <a:spAutoFit/>
          </a:bodyPr>
          <a:lstStyle/>
          <a:p>
            <a:r>
              <a:rPr lang="en-US" sz="3600" b="1" dirty="0" err="1">
                <a:solidFill>
                  <a:srgbClr val="7030A0"/>
                </a:solidFill>
                <a:latin typeface="Times New Roman" panose="02020603050405020304" pitchFamily="18" charset="0"/>
                <a:cs typeface="Times New Roman" panose="02020603050405020304" pitchFamily="18" charset="0"/>
              </a:rPr>
              <a:t>Bài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đọc</a:t>
            </a:r>
            <a:r>
              <a:rPr lang="en-US" sz="3600" b="1" dirty="0">
                <a:solidFill>
                  <a:srgbClr val="7030A0"/>
                </a:solidFill>
                <a:latin typeface="Times New Roman" panose="02020603050405020304" pitchFamily="18" charset="0"/>
                <a:cs typeface="Times New Roman" panose="02020603050405020304" pitchFamily="18" charset="0"/>
              </a:rPr>
              <a:t> </a:t>
            </a:r>
            <a:r>
              <a:rPr lang="nl-NL" sz="3600" b="1" dirty="0">
                <a:solidFill>
                  <a:srgbClr val="7030A0"/>
                </a:solidFill>
                <a:latin typeface="Times New Roman" panose="02020603050405020304" pitchFamily="18" charset="0"/>
                <a:cs typeface="Times New Roman" panose="02020603050405020304" pitchFamily="18" charset="0"/>
              </a:rPr>
              <a:t>cho chúng ta biết điều gì?</a:t>
            </a:r>
            <a:endParaRPr lang="vi-VN" sz="3600" b="1" i="0" dirty="0">
              <a:solidFill>
                <a:srgbClr val="7030A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526285" y="1302516"/>
            <a:ext cx="4979334" cy="4812703"/>
          </a:xfrm>
          <a:prstGeom prst="rect">
            <a:avLst/>
          </a:prstGeom>
        </p:spPr>
      </p:pic>
      <p:sp>
        <p:nvSpPr>
          <p:cNvPr id="4" name="TextBox 3"/>
          <p:cNvSpPr txBox="1"/>
          <p:nvPr/>
        </p:nvSpPr>
        <p:spPr>
          <a:xfrm>
            <a:off x="5257800" y="1955800"/>
            <a:ext cx="6121399" cy="1952947"/>
          </a:xfrm>
          <a:prstGeom prst="rect">
            <a:avLst/>
          </a:prstGeom>
          <a:noFill/>
        </p:spPr>
        <p:txBody>
          <a:bodyPr vert="horz" lIns="60960" tIns="30480" rIns="60960" bIns="30480" rtlCol="0" anchor="ctr">
            <a:normAutofit/>
          </a:bodyPr>
          <a:lstStyle/>
          <a:p>
            <a:pPr marL="0" marR="0" lvl="0" indent="-152400" algn="ctr" defTabSz="609600" rtl="0" eaLnBrk="1" fontAlgn="auto" latinLnBrk="0" hangingPunct="1">
              <a:lnSpc>
                <a:spcPct val="90000"/>
              </a:lnSpc>
              <a:spcBef>
                <a:spcPct val="0"/>
              </a:spcBef>
              <a:spcAft>
                <a:spcPts val="400"/>
              </a:spcAft>
              <a:buClrTx/>
              <a:buSzTx/>
              <a:buFontTx/>
              <a:buNone/>
              <a:defRPr/>
            </a:pPr>
            <a:r>
              <a:rPr kumimoji="0" lang="en-US" sz="54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Luyện đọc lại</a:t>
            </a:r>
            <a:endParaRPr kumimoji="0" lang="en-US" sz="5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6"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t="24033" b="29102"/>
          <a:stretch>
            <a:fillRect/>
          </a:stretch>
        </p:blipFill>
        <p:spPr bwMode="auto">
          <a:xfrm>
            <a:off x="2461846" y="455770"/>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9265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38622" y="455770"/>
            <a:ext cx="1674055"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66867" y="455770"/>
            <a:ext cx="6138496" cy="3108543"/>
          </a:xfrm>
          <a:prstGeom prst="rect">
            <a:avLst/>
          </a:prstGeom>
          <a:noFill/>
        </p:spPr>
        <p:txBody>
          <a:bodyPr wrap="square" rtlCol="0">
            <a:spAutoFit/>
          </a:bodyPr>
          <a:lstStyle/>
          <a:p>
            <a:pPr algn="ctr"/>
            <a:r>
              <a:rPr lang="en-US" sz="2800" dirty="0">
                <a:solidFill>
                  <a:srgbClr val="FF0000"/>
                </a:solidFill>
                <a:latin typeface="Nunito Black" panose="00000A00000000000000" pitchFamily="2" charset="0"/>
              </a:rPr>
              <a:t>TẬP NẤU ĂN</a:t>
            </a:r>
            <a:endParaRPr lang="en-US" sz="2800" dirty="0">
              <a:solidFill>
                <a:srgbClr val="FF0000"/>
              </a:solidFill>
              <a:latin typeface="Nunito Black" panose="00000A00000000000000" pitchFamily="2" charset="0"/>
            </a:endParaRPr>
          </a:p>
          <a:p>
            <a:r>
              <a:rPr lang="en-US" sz="2800" dirty="0">
                <a:latin typeface="Nunito Black" panose="00000A00000000000000" pitchFamily="2" charset="0"/>
              </a:rPr>
              <a:t>	</a:t>
            </a:r>
            <a:r>
              <a:rPr lang="en-US" sz="2800" dirty="0" err="1">
                <a:solidFill>
                  <a:srgbClr val="002060"/>
                </a:solidFill>
                <a:latin typeface="Nunito Black" panose="00000A00000000000000" pitchFamily="2" charset="0"/>
              </a:rPr>
              <a:t>Hôm</a:t>
            </a:r>
            <a:r>
              <a:rPr lang="en-US" sz="2800" dirty="0">
                <a:solidFill>
                  <a:srgbClr val="002060"/>
                </a:solidFill>
                <a:latin typeface="Nunito Black" panose="00000A00000000000000" pitchFamily="2" charset="0"/>
              </a:rPr>
              <a:t> nay, </a:t>
            </a:r>
            <a:r>
              <a:rPr lang="en-US" sz="2800" dirty="0" err="1">
                <a:solidFill>
                  <a:srgbClr val="002060"/>
                </a:solidFill>
                <a:latin typeface="Nunito Black" panose="00000A00000000000000" pitchFamily="2" charset="0"/>
              </a:rPr>
              <a:t>mình</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vào</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bếp</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cùng</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mẹ</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và</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học</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được</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công</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thức</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làm</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món</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trứng</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đúc</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thịt</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Món</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này</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dễ</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làm</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mà</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lại</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ngon</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Mình</a:t>
            </a:r>
            <a:r>
              <a:rPr lang="en-US" sz="2800" dirty="0">
                <a:solidFill>
                  <a:srgbClr val="002060"/>
                </a:solidFill>
                <a:latin typeface="Nunito Black" panose="00000A00000000000000" pitchFamily="2" charset="0"/>
              </a:rPr>
              <a:t> chia </a:t>
            </a:r>
            <a:r>
              <a:rPr lang="en-US" sz="2800" dirty="0" err="1">
                <a:solidFill>
                  <a:srgbClr val="002060"/>
                </a:solidFill>
                <a:latin typeface="Nunito Black" panose="00000A00000000000000" pitchFamily="2" charset="0"/>
              </a:rPr>
              <a:t>sẻ</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với</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các</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bạn</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Các</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bạn</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thử</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tham</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khảo</a:t>
            </a:r>
            <a:r>
              <a:rPr lang="en-US" sz="2800" dirty="0">
                <a:solidFill>
                  <a:srgbClr val="002060"/>
                </a:solidFill>
                <a:latin typeface="Nunito Black" panose="00000A00000000000000" pitchFamily="2" charset="0"/>
              </a:rPr>
              <a:t> </a:t>
            </a:r>
            <a:r>
              <a:rPr lang="en-US" sz="2800" dirty="0" err="1">
                <a:solidFill>
                  <a:srgbClr val="002060"/>
                </a:solidFill>
                <a:latin typeface="Nunito Black" panose="00000A00000000000000" pitchFamily="2" charset="0"/>
              </a:rPr>
              <a:t>nhé</a:t>
            </a:r>
            <a:r>
              <a:rPr lang="en-US" sz="2800" dirty="0">
                <a:solidFill>
                  <a:srgbClr val="002060"/>
                </a:solidFill>
                <a:latin typeface="Nunito Black" panose="00000A00000000000000" pitchFamily="2" charset="0"/>
              </a:rPr>
              <a:t>!</a:t>
            </a:r>
            <a:endParaRPr lang="en-US" sz="2800" dirty="0">
              <a:solidFill>
                <a:srgbClr val="002060"/>
              </a:solidFill>
              <a:latin typeface="Nunito Black" panose="00000A00000000000000" pitchFamily="2" charset="0"/>
            </a:endParaRPr>
          </a:p>
        </p:txBody>
      </p:sp>
      <p:pic>
        <p:nvPicPr>
          <p:cNvPr id="12" name="Picture 11"/>
          <p:cNvPicPr>
            <a:picLocks noChangeAspect="1"/>
          </p:cNvPicPr>
          <p:nvPr/>
        </p:nvPicPr>
        <p:blipFill>
          <a:blip r:embed="rId3"/>
          <a:stretch>
            <a:fillRect/>
          </a:stretch>
        </p:blipFill>
        <p:spPr>
          <a:xfrm>
            <a:off x="81718" y="15240"/>
            <a:ext cx="957155" cy="762066"/>
          </a:xfrm>
          <a:prstGeom prst="rect">
            <a:avLst/>
          </a:prstGeom>
        </p:spPr>
      </p:pic>
      <p:sp>
        <p:nvSpPr>
          <p:cNvPr id="7" name="TextBox 6"/>
          <p:cNvSpPr txBox="1"/>
          <p:nvPr/>
        </p:nvSpPr>
        <p:spPr>
          <a:xfrm>
            <a:off x="1038226" y="106832"/>
            <a:ext cx="232864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lại</a:t>
            </a:r>
            <a:endPar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019" y="409920"/>
            <a:ext cx="851094" cy="584333"/>
          </a:xfrm>
          <a:prstGeom prst="rect">
            <a:avLst/>
          </a:prstGeom>
        </p:spPr>
      </p:pic>
      <p:sp>
        <p:nvSpPr>
          <p:cNvPr id="10" name="TextBox 9"/>
          <p:cNvSpPr txBox="1"/>
          <p:nvPr/>
        </p:nvSpPr>
        <p:spPr>
          <a:xfrm>
            <a:off x="4106841" y="455770"/>
            <a:ext cx="32893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1</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074"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l="14566" t="3555" r="10771" b="74445"/>
          <a:stretch>
            <a:fillRect/>
          </a:stretch>
        </p:blipFill>
        <p:spPr bwMode="auto">
          <a:xfrm>
            <a:off x="3428999" y="0"/>
            <a:ext cx="6522721" cy="21759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235559" y="2172652"/>
            <a:ext cx="2943225" cy="409575"/>
          </a:xfrm>
          <a:prstGeom prst="rect">
            <a:avLst/>
          </a:prstGeom>
        </p:spPr>
      </p:pic>
      <p:pic>
        <p:nvPicPr>
          <p:cNvPr id="9" name="Picture 8"/>
          <p:cNvPicPr>
            <a:picLocks noChangeAspect="1"/>
          </p:cNvPicPr>
          <p:nvPr/>
        </p:nvPicPr>
        <p:blipFill>
          <a:blip r:embed="rId4"/>
          <a:stretch>
            <a:fillRect/>
          </a:stretch>
        </p:blipFill>
        <p:spPr>
          <a:xfrm>
            <a:off x="81718" y="15240"/>
            <a:ext cx="957155" cy="762066"/>
          </a:xfrm>
          <a:prstGeom prst="rect">
            <a:avLst/>
          </a:prstGeom>
        </p:spPr>
      </p:pic>
      <p:pic>
        <p:nvPicPr>
          <p:cNvPr id="8" name="Picture 7"/>
          <p:cNvPicPr>
            <a:picLocks noChangeAspect="1"/>
          </p:cNvPicPr>
          <p:nvPr/>
        </p:nvPicPr>
        <p:blipFill>
          <a:blip r:embed="rId5"/>
          <a:stretch>
            <a:fillRect/>
          </a:stretch>
        </p:blipFill>
        <p:spPr>
          <a:xfrm>
            <a:off x="-31641" y="1900237"/>
            <a:ext cx="4267200" cy="1695450"/>
          </a:xfrm>
          <a:prstGeom prst="rect">
            <a:avLst/>
          </a:prstGeom>
        </p:spPr>
      </p:pic>
      <p:pic>
        <p:nvPicPr>
          <p:cNvPr id="11" name="Picture 10"/>
          <p:cNvPicPr>
            <a:picLocks noChangeAspect="1"/>
          </p:cNvPicPr>
          <p:nvPr/>
        </p:nvPicPr>
        <p:blipFill>
          <a:blip r:embed="rId6"/>
          <a:stretch>
            <a:fillRect/>
          </a:stretch>
        </p:blipFill>
        <p:spPr>
          <a:xfrm>
            <a:off x="6656250" y="2424620"/>
            <a:ext cx="4040325" cy="2104521"/>
          </a:xfrm>
          <a:prstGeom prst="rect">
            <a:avLst/>
          </a:prstGeom>
        </p:spPr>
      </p:pic>
      <p:pic>
        <p:nvPicPr>
          <p:cNvPr id="13" name="Picture 12"/>
          <p:cNvPicPr>
            <a:picLocks noChangeAspect="1"/>
          </p:cNvPicPr>
          <p:nvPr/>
        </p:nvPicPr>
        <p:blipFill>
          <a:blip r:embed="rId7"/>
          <a:stretch>
            <a:fillRect/>
          </a:stretch>
        </p:blipFill>
        <p:spPr>
          <a:xfrm>
            <a:off x="2021568" y="3595687"/>
            <a:ext cx="4219575" cy="1628775"/>
          </a:xfrm>
          <a:prstGeom prst="rect">
            <a:avLst/>
          </a:prstGeom>
        </p:spPr>
      </p:pic>
      <p:pic>
        <p:nvPicPr>
          <p:cNvPr id="15" name="Picture 14"/>
          <p:cNvPicPr>
            <a:picLocks noChangeAspect="1"/>
          </p:cNvPicPr>
          <p:nvPr/>
        </p:nvPicPr>
        <p:blipFill>
          <a:blip r:embed="rId8"/>
          <a:stretch>
            <a:fillRect/>
          </a:stretch>
        </p:blipFill>
        <p:spPr>
          <a:xfrm>
            <a:off x="6241143" y="4410075"/>
            <a:ext cx="4600575" cy="2447925"/>
          </a:xfrm>
          <a:prstGeom prst="rect">
            <a:avLst/>
          </a:prstGeom>
          <a:ln>
            <a:noFill/>
          </a:ln>
          <a:effectLst>
            <a:softEdge rad="112500"/>
          </a:effectLst>
        </p:spPr>
      </p:pic>
      <p:pic>
        <p:nvPicPr>
          <p:cNvPr id="17" name="Picture 16"/>
          <p:cNvPicPr>
            <a:picLocks noChangeAspect="1"/>
          </p:cNvPicPr>
          <p:nvPr/>
        </p:nvPicPr>
        <p:blipFill>
          <a:blip r:embed="rId9"/>
          <a:stretch>
            <a:fillRect/>
          </a:stretch>
        </p:blipFill>
        <p:spPr>
          <a:xfrm>
            <a:off x="1300161" y="5205806"/>
            <a:ext cx="4257675" cy="169545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4465" y="382031"/>
            <a:ext cx="851094" cy="584333"/>
          </a:xfrm>
          <a:prstGeom prst="rect">
            <a:avLst/>
          </a:prstGeom>
        </p:spPr>
      </p:pic>
      <p:sp>
        <p:nvSpPr>
          <p:cNvPr id="12" name="TextBox 11"/>
          <p:cNvSpPr txBox="1"/>
          <p:nvPr/>
        </p:nvSpPr>
        <p:spPr>
          <a:xfrm>
            <a:off x="3663907" y="412587"/>
            <a:ext cx="37702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2</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031" y="1898202"/>
            <a:ext cx="851094" cy="584333"/>
          </a:xfrm>
          <a:prstGeom prst="rect">
            <a:avLst/>
          </a:prstGeom>
        </p:spPr>
      </p:pic>
      <p:sp>
        <p:nvSpPr>
          <p:cNvPr id="16" name="TextBox 15"/>
          <p:cNvSpPr txBox="1"/>
          <p:nvPr/>
        </p:nvSpPr>
        <p:spPr>
          <a:xfrm>
            <a:off x="60412" y="1911042"/>
            <a:ext cx="373820"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3</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5664" y="2361838"/>
            <a:ext cx="851094" cy="584333"/>
          </a:xfrm>
          <a:prstGeom prst="rect">
            <a:avLst/>
          </a:prstGeom>
        </p:spPr>
      </p:pic>
      <p:sp>
        <p:nvSpPr>
          <p:cNvPr id="19" name="TextBox 18"/>
          <p:cNvSpPr txBox="1"/>
          <p:nvPr/>
        </p:nvSpPr>
        <p:spPr>
          <a:xfrm>
            <a:off x="6511107" y="2374678"/>
            <a:ext cx="38183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2800">
                <a:solidFill>
                  <a:prstClr val="black">
                    <a:lumMod val="95000"/>
                    <a:lumOff val="5000"/>
                  </a:prstClr>
                </a:solidFill>
                <a:latin typeface="#9Slide03 AmpleSoft Bold" panose="020B0604020202020204" pitchFamily="2" charset="0"/>
                <a:cs typeface="Baloo 2 Medium" pitchFamily="2" charset="0"/>
              </a:rPr>
              <a:t>4</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6425" y="3569170"/>
            <a:ext cx="851094" cy="584333"/>
          </a:xfrm>
          <a:prstGeom prst="rect">
            <a:avLst/>
          </a:prstGeom>
        </p:spPr>
      </p:pic>
      <p:sp>
        <p:nvSpPr>
          <p:cNvPr id="21" name="TextBox 20"/>
          <p:cNvSpPr txBox="1"/>
          <p:nvPr/>
        </p:nvSpPr>
        <p:spPr>
          <a:xfrm>
            <a:off x="2131868" y="3582010"/>
            <a:ext cx="39305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2800">
                <a:solidFill>
                  <a:prstClr val="black">
                    <a:lumMod val="95000"/>
                    <a:lumOff val="5000"/>
                  </a:prstClr>
                </a:solidFill>
                <a:latin typeface="#9Slide03 AmpleSoft Bold" panose="020B0604020202020204" pitchFamily="2" charset="0"/>
                <a:cs typeface="Baloo 2 Medium" pitchFamily="2" charset="0"/>
              </a:rPr>
              <a:t>5</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1456" y="4405624"/>
            <a:ext cx="851094" cy="584333"/>
          </a:xfrm>
          <a:prstGeom prst="rect">
            <a:avLst/>
          </a:prstGeom>
        </p:spPr>
      </p:pic>
      <p:sp>
        <p:nvSpPr>
          <p:cNvPr id="23" name="TextBox 22"/>
          <p:cNvSpPr txBox="1"/>
          <p:nvPr/>
        </p:nvSpPr>
        <p:spPr>
          <a:xfrm>
            <a:off x="6366899" y="4418464"/>
            <a:ext cx="389850"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rPr>
              <a:t>6</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4108" y="5159403"/>
            <a:ext cx="851094" cy="584333"/>
          </a:xfrm>
          <a:prstGeom prst="rect">
            <a:avLst/>
          </a:prstGeom>
        </p:spPr>
      </p:pic>
      <p:sp>
        <p:nvSpPr>
          <p:cNvPr id="25" name="TextBox 24"/>
          <p:cNvSpPr txBox="1"/>
          <p:nvPr/>
        </p:nvSpPr>
        <p:spPr>
          <a:xfrm>
            <a:off x="1419551" y="5172243"/>
            <a:ext cx="367408"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2800">
                <a:solidFill>
                  <a:prstClr val="black">
                    <a:lumMod val="95000"/>
                    <a:lumOff val="5000"/>
                  </a:prstClr>
                </a:solidFill>
                <a:latin typeface="#9Slide03 AmpleSoft Bold" panose="020B0604020202020204" pitchFamily="2" charset="0"/>
                <a:cs typeface="Baloo 2 Medium" pitchFamily="2" charset="0"/>
              </a:rPr>
              <a:t>7</a:t>
            </a:r>
            <a:endPar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B0604020202020204" pitchFamily="2" charset="0"/>
              <a:ea typeface="+mn-ea"/>
              <a:cs typeface="Baloo 2 Medium" pitchFamily="2" charset="0"/>
            </a:endParaRPr>
          </a:p>
        </p:txBody>
      </p:sp>
      <p:sp>
        <p:nvSpPr>
          <p:cNvPr id="26" name="TextBox 25"/>
          <p:cNvSpPr txBox="1"/>
          <p:nvPr/>
        </p:nvSpPr>
        <p:spPr>
          <a:xfrm>
            <a:off x="913415" y="58656"/>
            <a:ext cx="2401286"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lại</a:t>
            </a:r>
            <a:endPar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par>
                                <p:cTn id="48" presetID="16" presetClass="entr" presetSubtype="2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P spid="21" grpId="0"/>
      <p:bldP spid="23" grpId="0"/>
      <p:bldP spid="25"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600" rtl="0" eaLnBrk="1" fontAlgn="auto" latinLnBrk="0" hangingPunct="1">
              <a:lnSpc>
                <a:spcPct val="90000"/>
              </a:lnSpc>
              <a:spcBef>
                <a:spcPct val="0"/>
              </a:spcBef>
              <a:spcAft>
                <a:spcPts val="400"/>
              </a:spcAft>
              <a:buClrTx/>
              <a:buSzTx/>
              <a:buFontTx/>
              <a:buNone/>
              <a:defRPr/>
            </a:pPr>
            <a:r>
              <a:rPr kumimoji="0" lang="en-US" sz="6400" b="1" i="0" u="none" strike="noStrike" kern="1200" cap="none" spc="0" normalizeH="0" baseline="0" noProof="0">
                <a:ln>
                  <a:noFill/>
                </a:ln>
                <a:solidFill>
                  <a:srgbClr val="73C532"/>
                </a:solidFill>
                <a:effectLst/>
                <a:uLnTx/>
                <a:uFillTx/>
                <a:latin typeface="Sigmar One" panose="00000500000000000000" pitchFamily="2" charset="0"/>
                <a:ea typeface="+mn-ea"/>
                <a:cs typeface="+mn-cs"/>
              </a:rPr>
              <a:t>Hẹn gặp lại các em!</a:t>
            </a:r>
            <a:endParaRPr kumimoji="0" lang="en-US" sz="6400" b="1" i="0" u="none" strike="noStrike" kern="1200" cap="none" spc="0" normalizeH="0" baseline="0" noProof="0">
              <a:ln>
                <a:noFill/>
              </a:ln>
              <a:solidFill>
                <a:srgbClr val="73C532"/>
              </a:solidFill>
              <a:effectLst/>
              <a:uLnTx/>
              <a:uFillTx/>
              <a:latin typeface="Sigmar One" panose="00000500000000000000" pitchFamily="2" charset="0"/>
              <a:ea typeface="+mn-ea"/>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21735" y="615317"/>
            <a:ext cx="4978053" cy="56273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8722"/>
          <a:stretch>
            <a:fillRect/>
          </a:stretch>
        </p:blipFill>
        <p:spPr>
          <a:xfrm>
            <a:off x="0" y="0"/>
            <a:ext cx="1143000" cy="914400"/>
          </a:xfrm>
          <a:prstGeom prst="rect">
            <a:avLst/>
          </a:prstGeom>
        </p:spPr>
      </p:pic>
      <p:pic>
        <p:nvPicPr>
          <p:cNvPr id="1026" name="Picture 2" descr="20220526030245_wm_shs-tieng-viet-3---tap-1"/>
          <p:cNvPicPr>
            <a:picLocks noChangeAspect="1" noChangeArrowheads="1"/>
          </p:cNvPicPr>
          <p:nvPr/>
        </p:nvPicPr>
        <p:blipFill rotWithShape="1">
          <a:blip r:embed="rId3">
            <a:extLst>
              <a:ext uri="{28A0092B-C50C-407E-A947-70E740481C1C}">
                <a14:useLocalDpi xmlns:a14="http://schemas.microsoft.com/office/drawing/2010/main" val="0"/>
              </a:ext>
            </a:extLst>
          </a:blip>
          <a:srcRect t="24033" b="29102"/>
          <a:stretch>
            <a:fillRect/>
          </a:stretch>
        </p:blipFill>
        <p:spPr bwMode="auto">
          <a:xfrm>
            <a:off x="1290067" y="870156"/>
            <a:ext cx="10665959" cy="6148230"/>
          </a:xfrm>
          <a:prstGeom prst="roundRect">
            <a:avLst>
              <a:gd name="adj" fmla="val 8594"/>
            </a:avLst>
          </a:prstGeom>
          <a:solidFill>
            <a:schemeClr val="bg1"/>
          </a:solidFill>
          <a:ln>
            <a:noFill/>
          </a:ln>
          <a:effectLst>
            <a:reflection blurRad="12700" stA="38000" endPos="28000" dist="5000" dir="5400000" sy="-100000" algn="bl" rotWithShape="0"/>
          </a:effectLst>
        </p:spPr>
      </p:pic>
      <p:sp>
        <p:nvSpPr>
          <p:cNvPr id="2" name="Rectangle 1"/>
          <p:cNvSpPr/>
          <p:nvPr/>
        </p:nvSpPr>
        <p:spPr>
          <a:xfrm>
            <a:off x="5356327" y="-39401"/>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56155" y="1284030"/>
            <a:ext cx="4247535" cy="1385431"/>
          </a:xfrm>
          <a:prstGeom prst="rect">
            <a:avLst/>
          </a:prstGeom>
          <a:solidFill>
            <a:schemeClr val="bg1"/>
          </a:solidFill>
          <a:ln>
            <a:solidFill>
              <a:schemeClr val="bg1"/>
            </a:solidFill>
          </a:ln>
        </p:spPr>
        <p:txBody>
          <a:bodyPr wrap="square" rtlCol="0">
            <a:spAutoFit/>
          </a:bodyPr>
          <a:lstStyle/>
          <a:p>
            <a:endParaRPr lang="en-US" dirty="0"/>
          </a:p>
        </p:txBody>
      </p:sp>
      <p:sp>
        <p:nvSpPr>
          <p:cNvPr id="10" name="TextBox 9"/>
          <p:cNvSpPr txBox="1"/>
          <p:nvPr/>
        </p:nvSpPr>
        <p:spPr>
          <a:xfrm>
            <a:off x="2846589" y="1390564"/>
            <a:ext cx="6498822" cy="1692771"/>
          </a:xfrm>
          <a:prstGeom prst="rect">
            <a:avLst/>
          </a:prstGeom>
          <a:noFill/>
        </p:spPr>
        <p:txBody>
          <a:bodyPr wrap="square">
            <a:spAutoFit/>
          </a:bodyPr>
          <a:lstStyle/>
          <a:p>
            <a:pPr algn="just"/>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Quan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sát</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tranh</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và</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thực</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hiện</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yêu</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cầu</a:t>
            </a:r>
            <a:r>
              <a:rPr lang="en-US" sz="26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Kể</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tên</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các</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dụng</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cụ</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nhà</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bếp</a:t>
            </a:r>
            <a:endPar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 Cho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biết</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tên</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các</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loại</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thực</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phẩm</a:t>
            </a:r>
            <a:endPar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Đoán</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xem</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hai</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mẹ</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con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đang</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làm</a:t>
            </a:r>
            <a:r>
              <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6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gì</a:t>
            </a:r>
            <a:endParaRPr lang="en-US" sz="2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8722"/>
          <a:stretch>
            <a:fillRect/>
          </a:stretch>
        </p:blipFill>
        <p:spPr>
          <a:xfrm>
            <a:off x="0" y="0"/>
            <a:ext cx="1143000" cy="914400"/>
          </a:xfrm>
          <a:prstGeom prst="rect">
            <a:avLst/>
          </a:prstGeom>
        </p:spPr>
      </p:pic>
      <p:pic>
        <p:nvPicPr>
          <p:cNvPr id="1026" name="Picture 2" descr="20220526030245_wm_shs-tieng-viet-3---tap-1"/>
          <p:cNvPicPr>
            <a:picLocks noChangeAspect="1" noChangeArrowheads="1"/>
          </p:cNvPicPr>
          <p:nvPr/>
        </p:nvPicPr>
        <p:blipFill rotWithShape="1">
          <a:blip r:embed="rId3">
            <a:extLst>
              <a:ext uri="{28A0092B-C50C-407E-A947-70E740481C1C}">
                <a14:useLocalDpi xmlns:a14="http://schemas.microsoft.com/office/drawing/2010/main" val="0"/>
              </a:ext>
            </a:extLst>
          </a:blip>
          <a:srcRect t="24033" b="29102"/>
          <a:stretch>
            <a:fillRect/>
          </a:stretch>
        </p:blipFill>
        <p:spPr bwMode="auto">
          <a:xfrm>
            <a:off x="2451173" y="427635"/>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9265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25351" y="455770"/>
            <a:ext cx="587326"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68839" y="1018478"/>
            <a:ext cx="6498822" cy="492443"/>
          </a:xfrm>
          <a:prstGeom prst="rect">
            <a:avLst/>
          </a:prstGeom>
          <a:noFill/>
        </p:spPr>
        <p:txBody>
          <a:bodyPr wrap="square">
            <a:spAutoFit/>
          </a:bodyPr>
          <a:lstStyle/>
          <a:p>
            <a:pPr algn="just"/>
            <a:r>
              <a:rPr lang="en-US" sz="26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Kể tên các dụng cụ nhà bếp</a:t>
            </a:r>
            <a:endParaRPr lang="en-US" sz="26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Freeform: Shape 4"/>
          <p:cNvSpPr/>
          <p:nvPr/>
        </p:nvSpPr>
        <p:spPr>
          <a:xfrm>
            <a:off x="3068839" y="3179297"/>
            <a:ext cx="1661658" cy="1517101"/>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TextBox 5"/>
          <p:cNvSpPr txBox="1"/>
          <p:nvPr/>
        </p:nvSpPr>
        <p:spPr>
          <a:xfrm>
            <a:off x="59430" y="1872161"/>
            <a:ext cx="2627499" cy="578882"/>
          </a:xfrm>
          <a:custGeom>
            <a:avLst/>
            <a:gdLst>
              <a:gd name="connsiteX0" fmla="*/ 0 w 2627499"/>
              <a:gd name="connsiteY0" fmla="*/ 96482 h 578882"/>
              <a:gd name="connsiteX1" fmla="*/ 96482 w 2627499"/>
              <a:gd name="connsiteY1" fmla="*/ 0 h 578882"/>
              <a:gd name="connsiteX2" fmla="*/ 583389 w 2627499"/>
              <a:gd name="connsiteY2" fmla="*/ 0 h 578882"/>
              <a:gd name="connsiteX3" fmla="*/ 1070296 w 2627499"/>
              <a:gd name="connsiteY3" fmla="*/ 0 h 578882"/>
              <a:gd name="connsiteX4" fmla="*/ 1484167 w 2627499"/>
              <a:gd name="connsiteY4" fmla="*/ 0 h 578882"/>
              <a:gd name="connsiteX5" fmla="*/ 1946729 w 2627499"/>
              <a:gd name="connsiteY5" fmla="*/ 0 h 578882"/>
              <a:gd name="connsiteX6" fmla="*/ 2531017 w 2627499"/>
              <a:gd name="connsiteY6" fmla="*/ 0 h 578882"/>
              <a:gd name="connsiteX7" fmla="*/ 2627499 w 2627499"/>
              <a:gd name="connsiteY7" fmla="*/ 96482 h 578882"/>
              <a:gd name="connsiteX8" fmla="*/ 2627499 w 2627499"/>
              <a:gd name="connsiteY8" fmla="*/ 482400 h 578882"/>
              <a:gd name="connsiteX9" fmla="*/ 2531017 w 2627499"/>
              <a:gd name="connsiteY9" fmla="*/ 578882 h 578882"/>
              <a:gd name="connsiteX10" fmla="*/ 2092801 w 2627499"/>
              <a:gd name="connsiteY10" fmla="*/ 578882 h 578882"/>
              <a:gd name="connsiteX11" fmla="*/ 1605894 w 2627499"/>
              <a:gd name="connsiteY11" fmla="*/ 578882 h 578882"/>
              <a:gd name="connsiteX12" fmla="*/ 1192023 w 2627499"/>
              <a:gd name="connsiteY12" fmla="*/ 578882 h 578882"/>
              <a:gd name="connsiteX13" fmla="*/ 705116 w 2627499"/>
              <a:gd name="connsiteY13" fmla="*/ 578882 h 578882"/>
              <a:gd name="connsiteX14" fmla="*/ 96482 w 2627499"/>
              <a:gd name="connsiteY14" fmla="*/ 578882 h 578882"/>
              <a:gd name="connsiteX15" fmla="*/ 0 w 2627499"/>
              <a:gd name="connsiteY15" fmla="*/ 482400 h 578882"/>
              <a:gd name="connsiteX16" fmla="*/ 0 w 2627499"/>
              <a:gd name="connsiteY16"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7499" h="578882" fill="none" extrusionOk="0">
                <a:moveTo>
                  <a:pt x="0" y="96482"/>
                </a:moveTo>
                <a:cubicBezTo>
                  <a:pt x="-2821" y="34940"/>
                  <a:pt x="40608" y="-1941"/>
                  <a:pt x="96482" y="0"/>
                </a:cubicBezTo>
                <a:cubicBezTo>
                  <a:pt x="254801" y="-25040"/>
                  <a:pt x="420583" y="13674"/>
                  <a:pt x="583389" y="0"/>
                </a:cubicBezTo>
                <a:cubicBezTo>
                  <a:pt x="746195" y="-13674"/>
                  <a:pt x="857759" y="55582"/>
                  <a:pt x="1070296" y="0"/>
                </a:cubicBezTo>
                <a:cubicBezTo>
                  <a:pt x="1282833" y="-55582"/>
                  <a:pt x="1366954" y="27014"/>
                  <a:pt x="1484167" y="0"/>
                </a:cubicBezTo>
                <a:cubicBezTo>
                  <a:pt x="1601380" y="-27014"/>
                  <a:pt x="1844742" y="55387"/>
                  <a:pt x="1946729" y="0"/>
                </a:cubicBezTo>
                <a:cubicBezTo>
                  <a:pt x="2048716" y="-55387"/>
                  <a:pt x="2351327" y="49940"/>
                  <a:pt x="2531017" y="0"/>
                </a:cubicBezTo>
                <a:cubicBezTo>
                  <a:pt x="2573914" y="5339"/>
                  <a:pt x="2628902" y="54450"/>
                  <a:pt x="2627499" y="96482"/>
                </a:cubicBezTo>
                <a:cubicBezTo>
                  <a:pt x="2661491" y="216697"/>
                  <a:pt x="2614424" y="292723"/>
                  <a:pt x="2627499" y="482400"/>
                </a:cubicBezTo>
                <a:cubicBezTo>
                  <a:pt x="2613032" y="536582"/>
                  <a:pt x="2580737" y="563604"/>
                  <a:pt x="2531017" y="578882"/>
                </a:cubicBezTo>
                <a:cubicBezTo>
                  <a:pt x="2380906" y="629573"/>
                  <a:pt x="2213514" y="571411"/>
                  <a:pt x="2092801" y="578882"/>
                </a:cubicBezTo>
                <a:cubicBezTo>
                  <a:pt x="1972088" y="586353"/>
                  <a:pt x="1792247" y="536208"/>
                  <a:pt x="1605894" y="578882"/>
                </a:cubicBezTo>
                <a:cubicBezTo>
                  <a:pt x="1419541" y="621556"/>
                  <a:pt x="1392692" y="539346"/>
                  <a:pt x="1192023" y="578882"/>
                </a:cubicBezTo>
                <a:cubicBezTo>
                  <a:pt x="991354" y="618418"/>
                  <a:pt x="826813" y="547136"/>
                  <a:pt x="705116" y="578882"/>
                </a:cubicBezTo>
                <a:cubicBezTo>
                  <a:pt x="583419" y="610628"/>
                  <a:pt x="261224" y="520471"/>
                  <a:pt x="96482" y="578882"/>
                </a:cubicBezTo>
                <a:cubicBezTo>
                  <a:pt x="37263" y="586478"/>
                  <a:pt x="-242" y="548568"/>
                  <a:pt x="0" y="482400"/>
                </a:cubicBezTo>
                <a:cubicBezTo>
                  <a:pt x="-29840" y="366314"/>
                  <a:pt x="1970" y="287022"/>
                  <a:pt x="0" y="96482"/>
                </a:cubicBezTo>
                <a:close/>
              </a:path>
              <a:path w="2627499" h="578882" stroke="0" extrusionOk="0">
                <a:moveTo>
                  <a:pt x="0" y="96482"/>
                </a:moveTo>
                <a:cubicBezTo>
                  <a:pt x="1505" y="44323"/>
                  <a:pt x="48319" y="-11766"/>
                  <a:pt x="96482" y="0"/>
                </a:cubicBezTo>
                <a:cubicBezTo>
                  <a:pt x="258024" y="-26718"/>
                  <a:pt x="443660" y="56539"/>
                  <a:pt x="583389" y="0"/>
                </a:cubicBezTo>
                <a:cubicBezTo>
                  <a:pt x="723118" y="-56539"/>
                  <a:pt x="1002576" y="699"/>
                  <a:pt x="1118987" y="0"/>
                </a:cubicBezTo>
                <a:cubicBezTo>
                  <a:pt x="1235398" y="-699"/>
                  <a:pt x="1375998" y="11356"/>
                  <a:pt x="1532858" y="0"/>
                </a:cubicBezTo>
                <a:cubicBezTo>
                  <a:pt x="1689718" y="-11356"/>
                  <a:pt x="1844957" y="45731"/>
                  <a:pt x="1995419" y="0"/>
                </a:cubicBezTo>
                <a:cubicBezTo>
                  <a:pt x="2145881" y="-45731"/>
                  <a:pt x="2355865" y="9356"/>
                  <a:pt x="2531017" y="0"/>
                </a:cubicBezTo>
                <a:cubicBezTo>
                  <a:pt x="2580799" y="-11185"/>
                  <a:pt x="2630073" y="35110"/>
                  <a:pt x="2627499" y="96482"/>
                </a:cubicBezTo>
                <a:cubicBezTo>
                  <a:pt x="2627816" y="222412"/>
                  <a:pt x="2614464" y="384803"/>
                  <a:pt x="2627499" y="482400"/>
                </a:cubicBezTo>
                <a:cubicBezTo>
                  <a:pt x="2624033" y="541023"/>
                  <a:pt x="2579777" y="583955"/>
                  <a:pt x="2531017" y="578882"/>
                </a:cubicBezTo>
                <a:cubicBezTo>
                  <a:pt x="2362686" y="609097"/>
                  <a:pt x="2181302" y="573523"/>
                  <a:pt x="2019765" y="578882"/>
                </a:cubicBezTo>
                <a:cubicBezTo>
                  <a:pt x="1858228" y="584241"/>
                  <a:pt x="1655624" y="566745"/>
                  <a:pt x="1484167" y="578882"/>
                </a:cubicBezTo>
                <a:cubicBezTo>
                  <a:pt x="1312710" y="591019"/>
                  <a:pt x="1099542" y="556540"/>
                  <a:pt x="997260" y="578882"/>
                </a:cubicBezTo>
                <a:cubicBezTo>
                  <a:pt x="894978" y="601224"/>
                  <a:pt x="629650" y="538584"/>
                  <a:pt x="534698" y="578882"/>
                </a:cubicBezTo>
                <a:cubicBezTo>
                  <a:pt x="439746" y="619180"/>
                  <a:pt x="197702" y="531618"/>
                  <a:pt x="96482" y="578882"/>
                </a:cubicBezTo>
                <a:cubicBezTo>
                  <a:pt x="33853" y="588869"/>
                  <a:pt x="-9284" y="535210"/>
                  <a:pt x="0" y="482400"/>
                </a:cubicBezTo>
                <a:cubicBezTo>
                  <a:pt x="-23734" y="318107"/>
                  <a:pt x="44403" y="273640"/>
                  <a:pt x="0" y="96482"/>
                </a:cubicBezTo>
                <a:close/>
              </a:path>
            </a:pathLst>
          </a:custGeom>
          <a:solidFill>
            <a:srgbClr val="D5EAD7"/>
          </a:solidFill>
          <a:ln w="28575">
            <a:solidFill>
              <a:srgbClr val="FF0000"/>
            </a:solidFill>
            <a:prstDash val="sysDash"/>
          </a:ln>
        </p:spPr>
        <p:txBody>
          <a:bodyPr wrap="square" rtlCol="0">
            <a:spAutoFit/>
          </a:bodyPr>
          <a:lstStyle/>
          <a:p>
            <a:r>
              <a:rPr lang="en-US" sz="2800">
                <a:latin typeface="Nunito Black" panose="00000A00000000000000" pitchFamily="2" charset="0"/>
              </a:rPr>
              <a:t>Nồi cơm điện</a:t>
            </a:r>
            <a:endParaRPr lang="en-US" sz="2800">
              <a:latin typeface="Nunito Black" panose="00000A00000000000000" pitchFamily="2" charset="0"/>
            </a:endParaRPr>
          </a:p>
        </p:txBody>
      </p:sp>
      <p:sp>
        <p:nvSpPr>
          <p:cNvPr id="12" name="Freeform: Shape 11"/>
          <p:cNvSpPr/>
          <p:nvPr/>
        </p:nvSpPr>
        <p:spPr>
          <a:xfrm>
            <a:off x="5243705" y="2842227"/>
            <a:ext cx="1308558" cy="1173546"/>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TextBox 12"/>
          <p:cNvSpPr txBox="1"/>
          <p:nvPr/>
        </p:nvSpPr>
        <p:spPr>
          <a:xfrm>
            <a:off x="436116" y="2600415"/>
            <a:ext cx="1679691" cy="578882"/>
          </a:xfrm>
          <a:custGeom>
            <a:avLst/>
            <a:gdLst>
              <a:gd name="connsiteX0" fmla="*/ 0 w 1679691"/>
              <a:gd name="connsiteY0" fmla="*/ 96482 h 578882"/>
              <a:gd name="connsiteX1" fmla="*/ 96482 w 1679691"/>
              <a:gd name="connsiteY1" fmla="*/ 0 h 578882"/>
              <a:gd name="connsiteX2" fmla="*/ 562323 w 1679691"/>
              <a:gd name="connsiteY2" fmla="*/ 0 h 578882"/>
              <a:gd name="connsiteX3" fmla="*/ 1072766 w 1679691"/>
              <a:gd name="connsiteY3" fmla="*/ 0 h 578882"/>
              <a:gd name="connsiteX4" fmla="*/ 1583209 w 1679691"/>
              <a:gd name="connsiteY4" fmla="*/ 0 h 578882"/>
              <a:gd name="connsiteX5" fmla="*/ 1679691 w 1679691"/>
              <a:gd name="connsiteY5" fmla="*/ 96482 h 578882"/>
              <a:gd name="connsiteX6" fmla="*/ 1679691 w 1679691"/>
              <a:gd name="connsiteY6" fmla="*/ 482400 h 578882"/>
              <a:gd name="connsiteX7" fmla="*/ 1583209 w 1679691"/>
              <a:gd name="connsiteY7" fmla="*/ 578882 h 578882"/>
              <a:gd name="connsiteX8" fmla="*/ 1072766 w 1679691"/>
              <a:gd name="connsiteY8" fmla="*/ 578882 h 578882"/>
              <a:gd name="connsiteX9" fmla="*/ 606925 w 1679691"/>
              <a:gd name="connsiteY9" fmla="*/ 578882 h 578882"/>
              <a:gd name="connsiteX10" fmla="*/ 96482 w 1679691"/>
              <a:gd name="connsiteY10" fmla="*/ 578882 h 578882"/>
              <a:gd name="connsiteX11" fmla="*/ 0 w 1679691"/>
              <a:gd name="connsiteY11" fmla="*/ 482400 h 578882"/>
              <a:gd name="connsiteX12" fmla="*/ 0 w 1679691"/>
              <a:gd name="connsiteY12"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9691" h="578882" fill="none" extrusionOk="0">
                <a:moveTo>
                  <a:pt x="0" y="96482"/>
                </a:moveTo>
                <a:cubicBezTo>
                  <a:pt x="-804" y="40730"/>
                  <a:pt x="33328" y="11116"/>
                  <a:pt x="96482" y="0"/>
                </a:cubicBezTo>
                <a:cubicBezTo>
                  <a:pt x="228749" y="-34077"/>
                  <a:pt x="394263" y="51271"/>
                  <a:pt x="562323" y="0"/>
                </a:cubicBezTo>
                <a:cubicBezTo>
                  <a:pt x="730383" y="-51271"/>
                  <a:pt x="886696" y="46540"/>
                  <a:pt x="1072766" y="0"/>
                </a:cubicBezTo>
                <a:cubicBezTo>
                  <a:pt x="1258836" y="-46540"/>
                  <a:pt x="1475803" y="15554"/>
                  <a:pt x="1583209" y="0"/>
                </a:cubicBezTo>
                <a:cubicBezTo>
                  <a:pt x="1633242" y="2645"/>
                  <a:pt x="1678529" y="44895"/>
                  <a:pt x="1679691" y="96482"/>
                </a:cubicBezTo>
                <a:cubicBezTo>
                  <a:pt x="1704653" y="200223"/>
                  <a:pt x="1640400" y="390415"/>
                  <a:pt x="1679691" y="482400"/>
                </a:cubicBezTo>
                <a:cubicBezTo>
                  <a:pt x="1675830" y="536501"/>
                  <a:pt x="1640946" y="591539"/>
                  <a:pt x="1583209" y="578882"/>
                </a:cubicBezTo>
                <a:cubicBezTo>
                  <a:pt x="1344238" y="592425"/>
                  <a:pt x="1183822" y="531561"/>
                  <a:pt x="1072766" y="578882"/>
                </a:cubicBezTo>
                <a:cubicBezTo>
                  <a:pt x="961710" y="626203"/>
                  <a:pt x="829187" y="577865"/>
                  <a:pt x="606925" y="578882"/>
                </a:cubicBezTo>
                <a:cubicBezTo>
                  <a:pt x="384663" y="579899"/>
                  <a:pt x="279743" y="547987"/>
                  <a:pt x="96482" y="578882"/>
                </a:cubicBezTo>
                <a:cubicBezTo>
                  <a:pt x="44379" y="570885"/>
                  <a:pt x="2360" y="534015"/>
                  <a:pt x="0" y="482400"/>
                </a:cubicBezTo>
                <a:cubicBezTo>
                  <a:pt x="-42064" y="333320"/>
                  <a:pt x="10172" y="233978"/>
                  <a:pt x="0" y="96482"/>
                </a:cubicBezTo>
                <a:close/>
              </a:path>
              <a:path w="1679691" h="578882" stroke="0" extrusionOk="0">
                <a:moveTo>
                  <a:pt x="0" y="96482"/>
                </a:moveTo>
                <a:cubicBezTo>
                  <a:pt x="1505" y="44323"/>
                  <a:pt x="48319" y="-11766"/>
                  <a:pt x="96482" y="0"/>
                </a:cubicBezTo>
                <a:cubicBezTo>
                  <a:pt x="317580" y="-31234"/>
                  <a:pt x="374342" y="10219"/>
                  <a:pt x="592058" y="0"/>
                </a:cubicBezTo>
                <a:cubicBezTo>
                  <a:pt x="809774" y="-10219"/>
                  <a:pt x="928905" y="14879"/>
                  <a:pt x="1117368" y="0"/>
                </a:cubicBezTo>
                <a:cubicBezTo>
                  <a:pt x="1305831" y="-14879"/>
                  <a:pt x="1463139" y="4901"/>
                  <a:pt x="1583209" y="0"/>
                </a:cubicBezTo>
                <a:cubicBezTo>
                  <a:pt x="1639797" y="14781"/>
                  <a:pt x="1681343" y="45581"/>
                  <a:pt x="1679691" y="96482"/>
                </a:cubicBezTo>
                <a:cubicBezTo>
                  <a:pt x="1707002" y="234190"/>
                  <a:pt x="1650175" y="330337"/>
                  <a:pt x="1679691" y="482400"/>
                </a:cubicBezTo>
                <a:cubicBezTo>
                  <a:pt x="1692681" y="532373"/>
                  <a:pt x="1634954" y="584375"/>
                  <a:pt x="1583209" y="578882"/>
                </a:cubicBezTo>
                <a:cubicBezTo>
                  <a:pt x="1454427" y="604186"/>
                  <a:pt x="1284284" y="522083"/>
                  <a:pt x="1072766" y="578882"/>
                </a:cubicBezTo>
                <a:cubicBezTo>
                  <a:pt x="861248" y="635681"/>
                  <a:pt x="775563" y="524848"/>
                  <a:pt x="547456" y="578882"/>
                </a:cubicBezTo>
                <a:cubicBezTo>
                  <a:pt x="319349" y="632916"/>
                  <a:pt x="204599" y="565373"/>
                  <a:pt x="96482" y="578882"/>
                </a:cubicBezTo>
                <a:cubicBezTo>
                  <a:pt x="41840" y="576327"/>
                  <a:pt x="3934" y="536455"/>
                  <a:pt x="0" y="482400"/>
                </a:cubicBezTo>
                <a:cubicBezTo>
                  <a:pt x="-39273" y="336476"/>
                  <a:pt x="26750" y="276556"/>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dirty="0" err="1">
                <a:latin typeface="Nunito Black" panose="00000A00000000000000" pitchFamily="2" charset="0"/>
              </a:rPr>
              <a:t>Nồi</a:t>
            </a:r>
            <a:endParaRPr lang="en-US" sz="2800" dirty="0">
              <a:latin typeface="Nunito Black" panose="00000A00000000000000" pitchFamily="2" charset="0"/>
            </a:endParaRPr>
          </a:p>
        </p:txBody>
      </p:sp>
      <p:sp>
        <p:nvSpPr>
          <p:cNvPr id="16" name="Freeform: Shape 15"/>
          <p:cNvSpPr/>
          <p:nvPr/>
        </p:nvSpPr>
        <p:spPr>
          <a:xfrm>
            <a:off x="10291662" y="1872161"/>
            <a:ext cx="1308558" cy="2143612"/>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TextBox 16"/>
          <p:cNvSpPr txBox="1"/>
          <p:nvPr/>
        </p:nvSpPr>
        <p:spPr>
          <a:xfrm>
            <a:off x="459703" y="3353407"/>
            <a:ext cx="1679691" cy="578882"/>
          </a:xfrm>
          <a:custGeom>
            <a:avLst/>
            <a:gdLst>
              <a:gd name="connsiteX0" fmla="*/ 0 w 1679691"/>
              <a:gd name="connsiteY0" fmla="*/ 96482 h 578882"/>
              <a:gd name="connsiteX1" fmla="*/ 96482 w 1679691"/>
              <a:gd name="connsiteY1" fmla="*/ 0 h 578882"/>
              <a:gd name="connsiteX2" fmla="*/ 562323 w 1679691"/>
              <a:gd name="connsiteY2" fmla="*/ 0 h 578882"/>
              <a:gd name="connsiteX3" fmla="*/ 1072766 w 1679691"/>
              <a:gd name="connsiteY3" fmla="*/ 0 h 578882"/>
              <a:gd name="connsiteX4" fmla="*/ 1583209 w 1679691"/>
              <a:gd name="connsiteY4" fmla="*/ 0 h 578882"/>
              <a:gd name="connsiteX5" fmla="*/ 1679691 w 1679691"/>
              <a:gd name="connsiteY5" fmla="*/ 96482 h 578882"/>
              <a:gd name="connsiteX6" fmla="*/ 1679691 w 1679691"/>
              <a:gd name="connsiteY6" fmla="*/ 482400 h 578882"/>
              <a:gd name="connsiteX7" fmla="*/ 1583209 w 1679691"/>
              <a:gd name="connsiteY7" fmla="*/ 578882 h 578882"/>
              <a:gd name="connsiteX8" fmla="*/ 1072766 w 1679691"/>
              <a:gd name="connsiteY8" fmla="*/ 578882 h 578882"/>
              <a:gd name="connsiteX9" fmla="*/ 606925 w 1679691"/>
              <a:gd name="connsiteY9" fmla="*/ 578882 h 578882"/>
              <a:gd name="connsiteX10" fmla="*/ 96482 w 1679691"/>
              <a:gd name="connsiteY10" fmla="*/ 578882 h 578882"/>
              <a:gd name="connsiteX11" fmla="*/ 0 w 1679691"/>
              <a:gd name="connsiteY11" fmla="*/ 482400 h 578882"/>
              <a:gd name="connsiteX12" fmla="*/ 0 w 1679691"/>
              <a:gd name="connsiteY12"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9691" h="578882" fill="none" extrusionOk="0">
                <a:moveTo>
                  <a:pt x="0" y="96482"/>
                </a:moveTo>
                <a:cubicBezTo>
                  <a:pt x="-804" y="40730"/>
                  <a:pt x="33328" y="11116"/>
                  <a:pt x="96482" y="0"/>
                </a:cubicBezTo>
                <a:cubicBezTo>
                  <a:pt x="228749" y="-34077"/>
                  <a:pt x="394263" y="51271"/>
                  <a:pt x="562323" y="0"/>
                </a:cubicBezTo>
                <a:cubicBezTo>
                  <a:pt x="730383" y="-51271"/>
                  <a:pt x="886696" y="46540"/>
                  <a:pt x="1072766" y="0"/>
                </a:cubicBezTo>
                <a:cubicBezTo>
                  <a:pt x="1258836" y="-46540"/>
                  <a:pt x="1475803" y="15554"/>
                  <a:pt x="1583209" y="0"/>
                </a:cubicBezTo>
                <a:cubicBezTo>
                  <a:pt x="1633242" y="2645"/>
                  <a:pt x="1678529" y="44895"/>
                  <a:pt x="1679691" y="96482"/>
                </a:cubicBezTo>
                <a:cubicBezTo>
                  <a:pt x="1704653" y="200223"/>
                  <a:pt x="1640400" y="390415"/>
                  <a:pt x="1679691" y="482400"/>
                </a:cubicBezTo>
                <a:cubicBezTo>
                  <a:pt x="1675830" y="536501"/>
                  <a:pt x="1640946" y="591539"/>
                  <a:pt x="1583209" y="578882"/>
                </a:cubicBezTo>
                <a:cubicBezTo>
                  <a:pt x="1344238" y="592425"/>
                  <a:pt x="1183822" y="531561"/>
                  <a:pt x="1072766" y="578882"/>
                </a:cubicBezTo>
                <a:cubicBezTo>
                  <a:pt x="961710" y="626203"/>
                  <a:pt x="829187" y="577865"/>
                  <a:pt x="606925" y="578882"/>
                </a:cubicBezTo>
                <a:cubicBezTo>
                  <a:pt x="384663" y="579899"/>
                  <a:pt x="279743" y="547987"/>
                  <a:pt x="96482" y="578882"/>
                </a:cubicBezTo>
                <a:cubicBezTo>
                  <a:pt x="44379" y="570885"/>
                  <a:pt x="2360" y="534015"/>
                  <a:pt x="0" y="482400"/>
                </a:cubicBezTo>
                <a:cubicBezTo>
                  <a:pt x="-42064" y="333320"/>
                  <a:pt x="10172" y="233978"/>
                  <a:pt x="0" y="96482"/>
                </a:cubicBezTo>
                <a:close/>
              </a:path>
              <a:path w="1679691" h="578882" stroke="0" extrusionOk="0">
                <a:moveTo>
                  <a:pt x="0" y="96482"/>
                </a:moveTo>
                <a:cubicBezTo>
                  <a:pt x="1505" y="44323"/>
                  <a:pt x="48319" y="-11766"/>
                  <a:pt x="96482" y="0"/>
                </a:cubicBezTo>
                <a:cubicBezTo>
                  <a:pt x="317580" y="-31234"/>
                  <a:pt x="374342" y="10219"/>
                  <a:pt x="592058" y="0"/>
                </a:cubicBezTo>
                <a:cubicBezTo>
                  <a:pt x="809774" y="-10219"/>
                  <a:pt x="928905" y="14879"/>
                  <a:pt x="1117368" y="0"/>
                </a:cubicBezTo>
                <a:cubicBezTo>
                  <a:pt x="1305831" y="-14879"/>
                  <a:pt x="1463139" y="4901"/>
                  <a:pt x="1583209" y="0"/>
                </a:cubicBezTo>
                <a:cubicBezTo>
                  <a:pt x="1639797" y="14781"/>
                  <a:pt x="1681343" y="45581"/>
                  <a:pt x="1679691" y="96482"/>
                </a:cubicBezTo>
                <a:cubicBezTo>
                  <a:pt x="1707002" y="234190"/>
                  <a:pt x="1650175" y="330337"/>
                  <a:pt x="1679691" y="482400"/>
                </a:cubicBezTo>
                <a:cubicBezTo>
                  <a:pt x="1692681" y="532373"/>
                  <a:pt x="1634954" y="584375"/>
                  <a:pt x="1583209" y="578882"/>
                </a:cubicBezTo>
                <a:cubicBezTo>
                  <a:pt x="1454427" y="604186"/>
                  <a:pt x="1284284" y="522083"/>
                  <a:pt x="1072766" y="578882"/>
                </a:cubicBezTo>
                <a:cubicBezTo>
                  <a:pt x="861248" y="635681"/>
                  <a:pt x="775563" y="524848"/>
                  <a:pt x="547456" y="578882"/>
                </a:cubicBezTo>
                <a:cubicBezTo>
                  <a:pt x="319349" y="632916"/>
                  <a:pt x="204599" y="565373"/>
                  <a:pt x="96482" y="578882"/>
                </a:cubicBezTo>
                <a:cubicBezTo>
                  <a:pt x="41840" y="576327"/>
                  <a:pt x="3934" y="536455"/>
                  <a:pt x="0" y="482400"/>
                </a:cubicBezTo>
                <a:cubicBezTo>
                  <a:pt x="-39273" y="336476"/>
                  <a:pt x="26750" y="276556"/>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Chảo</a:t>
            </a:r>
            <a:endParaRPr lang="en-US" sz="2800">
              <a:latin typeface="Nunito Black" panose="00000A00000000000000" pitchFamily="2" charset="0"/>
            </a:endParaRPr>
          </a:p>
        </p:txBody>
      </p:sp>
      <p:sp>
        <p:nvSpPr>
          <p:cNvPr id="18" name="Freeform: Shape 17"/>
          <p:cNvSpPr/>
          <p:nvPr/>
        </p:nvSpPr>
        <p:spPr>
          <a:xfrm>
            <a:off x="9657600" y="4387637"/>
            <a:ext cx="1661658" cy="1517101"/>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9" name="TextBox 18"/>
          <p:cNvSpPr txBox="1"/>
          <p:nvPr/>
        </p:nvSpPr>
        <p:spPr>
          <a:xfrm>
            <a:off x="436116" y="4065016"/>
            <a:ext cx="1679691" cy="578882"/>
          </a:xfrm>
          <a:custGeom>
            <a:avLst/>
            <a:gdLst>
              <a:gd name="connsiteX0" fmla="*/ 0 w 1679691"/>
              <a:gd name="connsiteY0" fmla="*/ 96482 h 578882"/>
              <a:gd name="connsiteX1" fmla="*/ 96482 w 1679691"/>
              <a:gd name="connsiteY1" fmla="*/ 0 h 578882"/>
              <a:gd name="connsiteX2" fmla="*/ 562323 w 1679691"/>
              <a:gd name="connsiteY2" fmla="*/ 0 h 578882"/>
              <a:gd name="connsiteX3" fmla="*/ 1072766 w 1679691"/>
              <a:gd name="connsiteY3" fmla="*/ 0 h 578882"/>
              <a:gd name="connsiteX4" fmla="*/ 1583209 w 1679691"/>
              <a:gd name="connsiteY4" fmla="*/ 0 h 578882"/>
              <a:gd name="connsiteX5" fmla="*/ 1679691 w 1679691"/>
              <a:gd name="connsiteY5" fmla="*/ 96482 h 578882"/>
              <a:gd name="connsiteX6" fmla="*/ 1679691 w 1679691"/>
              <a:gd name="connsiteY6" fmla="*/ 482400 h 578882"/>
              <a:gd name="connsiteX7" fmla="*/ 1583209 w 1679691"/>
              <a:gd name="connsiteY7" fmla="*/ 578882 h 578882"/>
              <a:gd name="connsiteX8" fmla="*/ 1072766 w 1679691"/>
              <a:gd name="connsiteY8" fmla="*/ 578882 h 578882"/>
              <a:gd name="connsiteX9" fmla="*/ 606925 w 1679691"/>
              <a:gd name="connsiteY9" fmla="*/ 578882 h 578882"/>
              <a:gd name="connsiteX10" fmla="*/ 96482 w 1679691"/>
              <a:gd name="connsiteY10" fmla="*/ 578882 h 578882"/>
              <a:gd name="connsiteX11" fmla="*/ 0 w 1679691"/>
              <a:gd name="connsiteY11" fmla="*/ 482400 h 578882"/>
              <a:gd name="connsiteX12" fmla="*/ 0 w 1679691"/>
              <a:gd name="connsiteY12"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9691" h="578882" fill="none" extrusionOk="0">
                <a:moveTo>
                  <a:pt x="0" y="96482"/>
                </a:moveTo>
                <a:cubicBezTo>
                  <a:pt x="-804" y="40730"/>
                  <a:pt x="33328" y="11116"/>
                  <a:pt x="96482" y="0"/>
                </a:cubicBezTo>
                <a:cubicBezTo>
                  <a:pt x="228749" y="-34077"/>
                  <a:pt x="394263" y="51271"/>
                  <a:pt x="562323" y="0"/>
                </a:cubicBezTo>
                <a:cubicBezTo>
                  <a:pt x="730383" y="-51271"/>
                  <a:pt x="886696" y="46540"/>
                  <a:pt x="1072766" y="0"/>
                </a:cubicBezTo>
                <a:cubicBezTo>
                  <a:pt x="1258836" y="-46540"/>
                  <a:pt x="1475803" y="15554"/>
                  <a:pt x="1583209" y="0"/>
                </a:cubicBezTo>
                <a:cubicBezTo>
                  <a:pt x="1633242" y="2645"/>
                  <a:pt x="1678529" y="44895"/>
                  <a:pt x="1679691" y="96482"/>
                </a:cubicBezTo>
                <a:cubicBezTo>
                  <a:pt x="1704653" y="200223"/>
                  <a:pt x="1640400" y="390415"/>
                  <a:pt x="1679691" y="482400"/>
                </a:cubicBezTo>
                <a:cubicBezTo>
                  <a:pt x="1675830" y="536501"/>
                  <a:pt x="1640946" y="591539"/>
                  <a:pt x="1583209" y="578882"/>
                </a:cubicBezTo>
                <a:cubicBezTo>
                  <a:pt x="1344238" y="592425"/>
                  <a:pt x="1183822" y="531561"/>
                  <a:pt x="1072766" y="578882"/>
                </a:cubicBezTo>
                <a:cubicBezTo>
                  <a:pt x="961710" y="626203"/>
                  <a:pt x="829187" y="577865"/>
                  <a:pt x="606925" y="578882"/>
                </a:cubicBezTo>
                <a:cubicBezTo>
                  <a:pt x="384663" y="579899"/>
                  <a:pt x="279743" y="547987"/>
                  <a:pt x="96482" y="578882"/>
                </a:cubicBezTo>
                <a:cubicBezTo>
                  <a:pt x="44379" y="570885"/>
                  <a:pt x="2360" y="534015"/>
                  <a:pt x="0" y="482400"/>
                </a:cubicBezTo>
                <a:cubicBezTo>
                  <a:pt x="-42064" y="333320"/>
                  <a:pt x="10172" y="233978"/>
                  <a:pt x="0" y="96482"/>
                </a:cubicBezTo>
                <a:close/>
              </a:path>
              <a:path w="1679691" h="578882" stroke="0" extrusionOk="0">
                <a:moveTo>
                  <a:pt x="0" y="96482"/>
                </a:moveTo>
                <a:cubicBezTo>
                  <a:pt x="1505" y="44323"/>
                  <a:pt x="48319" y="-11766"/>
                  <a:pt x="96482" y="0"/>
                </a:cubicBezTo>
                <a:cubicBezTo>
                  <a:pt x="317580" y="-31234"/>
                  <a:pt x="374342" y="10219"/>
                  <a:pt x="592058" y="0"/>
                </a:cubicBezTo>
                <a:cubicBezTo>
                  <a:pt x="809774" y="-10219"/>
                  <a:pt x="928905" y="14879"/>
                  <a:pt x="1117368" y="0"/>
                </a:cubicBezTo>
                <a:cubicBezTo>
                  <a:pt x="1305831" y="-14879"/>
                  <a:pt x="1463139" y="4901"/>
                  <a:pt x="1583209" y="0"/>
                </a:cubicBezTo>
                <a:cubicBezTo>
                  <a:pt x="1639797" y="14781"/>
                  <a:pt x="1681343" y="45581"/>
                  <a:pt x="1679691" y="96482"/>
                </a:cubicBezTo>
                <a:cubicBezTo>
                  <a:pt x="1707002" y="234190"/>
                  <a:pt x="1650175" y="330337"/>
                  <a:pt x="1679691" y="482400"/>
                </a:cubicBezTo>
                <a:cubicBezTo>
                  <a:pt x="1692681" y="532373"/>
                  <a:pt x="1634954" y="584375"/>
                  <a:pt x="1583209" y="578882"/>
                </a:cubicBezTo>
                <a:cubicBezTo>
                  <a:pt x="1454427" y="604186"/>
                  <a:pt x="1284284" y="522083"/>
                  <a:pt x="1072766" y="578882"/>
                </a:cubicBezTo>
                <a:cubicBezTo>
                  <a:pt x="861248" y="635681"/>
                  <a:pt x="775563" y="524848"/>
                  <a:pt x="547456" y="578882"/>
                </a:cubicBezTo>
                <a:cubicBezTo>
                  <a:pt x="319349" y="632916"/>
                  <a:pt x="204599" y="565373"/>
                  <a:pt x="96482" y="578882"/>
                </a:cubicBezTo>
                <a:cubicBezTo>
                  <a:pt x="41840" y="576327"/>
                  <a:pt x="3934" y="536455"/>
                  <a:pt x="0" y="482400"/>
                </a:cubicBezTo>
                <a:cubicBezTo>
                  <a:pt x="-39273" y="336476"/>
                  <a:pt x="26750" y="276556"/>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Rổ</a:t>
            </a:r>
            <a:endParaRPr lang="en-US" sz="2800">
              <a:latin typeface="Nunito Black" panose="00000A00000000000000" pitchFamily="2" charset="0"/>
            </a:endParaRPr>
          </a:p>
        </p:txBody>
      </p:sp>
      <p:sp>
        <p:nvSpPr>
          <p:cNvPr id="20" name="Freeform: Shape 19"/>
          <p:cNvSpPr/>
          <p:nvPr/>
        </p:nvSpPr>
        <p:spPr>
          <a:xfrm>
            <a:off x="8079169" y="4629180"/>
            <a:ext cx="1661658" cy="1517101"/>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1" name="TextBox 20"/>
          <p:cNvSpPr txBox="1"/>
          <p:nvPr/>
        </p:nvSpPr>
        <p:spPr>
          <a:xfrm>
            <a:off x="207140" y="4776625"/>
            <a:ext cx="2297093" cy="578882"/>
          </a:xfrm>
          <a:custGeom>
            <a:avLst/>
            <a:gdLst>
              <a:gd name="connsiteX0" fmla="*/ 0 w 2297093"/>
              <a:gd name="connsiteY0" fmla="*/ 96482 h 578882"/>
              <a:gd name="connsiteX1" fmla="*/ 96482 w 2297093"/>
              <a:gd name="connsiteY1" fmla="*/ 0 h 578882"/>
              <a:gd name="connsiteX2" fmla="*/ 601473 w 2297093"/>
              <a:gd name="connsiteY2" fmla="*/ 0 h 578882"/>
              <a:gd name="connsiteX3" fmla="*/ 1085423 w 2297093"/>
              <a:gd name="connsiteY3" fmla="*/ 0 h 578882"/>
              <a:gd name="connsiteX4" fmla="*/ 1632496 w 2297093"/>
              <a:gd name="connsiteY4" fmla="*/ 0 h 578882"/>
              <a:gd name="connsiteX5" fmla="*/ 2200611 w 2297093"/>
              <a:gd name="connsiteY5" fmla="*/ 0 h 578882"/>
              <a:gd name="connsiteX6" fmla="*/ 2297093 w 2297093"/>
              <a:gd name="connsiteY6" fmla="*/ 96482 h 578882"/>
              <a:gd name="connsiteX7" fmla="*/ 2297093 w 2297093"/>
              <a:gd name="connsiteY7" fmla="*/ 482400 h 578882"/>
              <a:gd name="connsiteX8" fmla="*/ 2200611 w 2297093"/>
              <a:gd name="connsiteY8" fmla="*/ 578882 h 578882"/>
              <a:gd name="connsiteX9" fmla="*/ 1653537 w 2297093"/>
              <a:gd name="connsiteY9" fmla="*/ 578882 h 578882"/>
              <a:gd name="connsiteX10" fmla="*/ 1085423 w 2297093"/>
              <a:gd name="connsiteY10" fmla="*/ 578882 h 578882"/>
              <a:gd name="connsiteX11" fmla="*/ 601473 w 2297093"/>
              <a:gd name="connsiteY11" fmla="*/ 578882 h 578882"/>
              <a:gd name="connsiteX12" fmla="*/ 96482 w 2297093"/>
              <a:gd name="connsiteY12" fmla="*/ 578882 h 578882"/>
              <a:gd name="connsiteX13" fmla="*/ 0 w 2297093"/>
              <a:gd name="connsiteY13" fmla="*/ 482400 h 578882"/>
              <a:gd name="connsiteX14" fmla="*/ 0 w 2297093"/>
              <a:gd name="connsiteY14"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7093" h="578882" fill="none" extrusionOk="0">
                <a:moveTo>
                  <a:pt x="0" y="96482"/>
                </a:moveTo>
                <a:cubicBezTo>
                  <a:pt x="7095" y="47076"/>
                  <a:pt x="56804" y="-7620"/>
                  <a:pt x="96482" y="0"/>
                </a:cubicBezTo>
                <a:cubicBezTo>
                  <a:pt x="305090" y="-41403"/>
                  <a:pt x="490647" y="7821"/>
                  <a:pt x="601473" y="0"/>
                </a:cubicBezTo>
                <a:cubicBezTo>
                  <a:pt x="712299" y="-7821"/>
                  <a:pt x="852759" y="38351"/>
                  <a:pt x="1085423" y="0"/>
                </a:cubicBezTo>
                <a:cubicBezTo>
                  <a:pt x="1318087" y="-38351"/>
                  <a:pt x="1455350" y="21028"/>
                  <a:pt x="1632496" y="0"/>
                </a:cubicBezTo>
                <a:cubicBezTo>
                  <a:pt x="1809642" y="-21028"/>
                  <a:pt x="1931160" y="58493"/>
                  <a:pt x="2200611" y="0"/>
                </a:cubicBezTo>
                <a:cubicBezTo>
                  <a:pt x="2250036" y="815"/>
                  <a:pt x="2301544" y="55853"/>
                  <a:pt x="2297093" y="96482"/>
                </a:cubicBezTo>
                <a:cubicBezTo>
                  <a:pt x="2299179" y="289062"/>
                  <a:pt x="2263191" y="371800"/>
                  <a:pt x="2297093" y="482400"/>
                </a:cubicBezTo>
                <a:cubicBezTo>
                  <a:pt x="2286704" y="541025"/>
                  <a:pt x="2255300" y="590136"/>
                  <a:pt x="2200611" y="578882"/>
                </a:cubicBezTo>
                <a:cubicBezTo>
                  <a:pt x="1988301" y="610127"/>
                  <a:pt x="1770629" y="547438"/>
                  <a:pt x="1653537" y="578882"/>
                </a:cubicBezTo>
                <a:cubicBezTo>
                  <a:pt x="1536445" y="610326"/>
                  <a:pt x="1313870" y="567893"/>
                  <a:pt x="1085423" y="578882"/>
                </a:cubicBezTo>
                <a:cubicBezTo>
                  <a:pt x="856976" y="589871"/>
                  <a:pt x="770073" y="530612"/>
                  <a:pt x="601473" y="578882"/>
                </a:cubicBezTo>
                <a:cubicBezTo>
                  <a:pt x="432873" y="627152"/>
                  <a:pt x="257838" y="548506"/>
                  <a:pt x="96482" y="578882"/>
                </a:cubicBezTo>
                <a:cubicBezTo>
                  <a:pt x="39722" y="580178"/>
                  <a:pt x="1561" y="536008"/>
                  <a:pt x="0" y="482400"/>
                </a:cubicBezTo>
                <a:cubicBezTo>
                  <a:pt x="-38544" y="378922"/>
                  <a:pt x="2502" y="277041"/>
                  <a:pt x="0" y="96482"/>
                </a:cubicBezTo>
                <a:close/>
              </a:path>
              <a:path w="2297093" h="578882" stroke="0" extrusionOk="0">
                <a:moveTo>
                  <a:pt x="0" y="96482"/>
                </a:moveTo>
                <a:cubicBezTo>
                  <a:pt x="1505" y="44323"/>
                  <a:pt x="48319" y="-11766"/>
                  <a:pt x="96482" y="0"/>
                </a:cubicBezTo>
                <a:cubicBezTo>
                  <a:pt x="213767" y="-4468"/>
                  <a:pt x="423580" y="22177"/>
                  <a:pt x="622514" y="0"/>
                </a:cubicBezTo>
                <a:cubicBezTo>
                  <a:pt x="821448" y="-22177"/>
                  <a:pt x="980331" y="31168"/>
                  <a:pt x="1190629" y="0"/>
                </a:cubicBezTo>
                <a:cubicBezTo>
                  <a:pt x="1400928" y="-31168"/>
                  <a:pt x="1482944" y="34007"/>
                  <a:pt x="1653537" y="0"/>
                </a:cubicBezTo>
                <a:cubicBezTo>
                  <a:pt x="1824130" y="-34007"/>
                  <a:pt x="1973326" y="65119"/>
                  <a:pt x="2200611" y="0"/>
                </a:cubicBezTo>
                <a:cubicBezTo>
                  <a:pt x="2255192" y="-3250"/>
                  <a:pt x="2289545" y="45255"/>
                  <a:pt x="2297093" y="96482"/>
                </a:cubicBezTo>
                <a:cubicBezTo>
                  <a:pt x="2323743" y="239252"/>
                  <a:pt x="2264917" y="335559"/>
                  <a:pt x="2297093" y="482400"/>
                </a:cubicBezTo>
                <a:cubicBezTo>
                  <a:pt x="2296157" y="533094"/>
                  <a:pt x="2259578" y="576641"/>
                  <a:pt x="2200611" y="578882"/>
                </a:cubicBezTo>
                <a:cubicBezTo>
                  <a:pt x="1966342" y="603633"/>
                  <a:pt x="1905644" y="568040"/>
                  <a:pt x="1716661" y="578882"/>
                </a:cubicBezTo>
                <a:cubicBezTo>
                  <a:pt x="1527678" y="589724"/>
                  <a:pt x="1434403" y="531235"/>
                  <a:pt x="1253753" y="578882"/>
                </a:cubicBezTo>
                <a:cubicBezTo>
                  <a:pt x="1073103" y="626529"/>
                  <a:pt x="809012" y="572475"/>
                  <a:pt x="685638" y="578882"/>
                </a:cubicBezTo>
                <a:cubicBezTo>
                  <a:pt x="562265" y="585289"/>
                  <a:pt x="367340" y="512030"/>
                  <a:pt x="96482" y="578882"/>
                </a:cubicBezTo>
                <a:cubicBezTo>
                  <a:pt x="42384" y="583883"/>
                  <a:pt x="5505" y="534329"/>
                  <a:pt x="0" y="482400"/>
                </a:cubicBezTo>
                <a:cubicBezTo>
                  <a:pt x="-12405" y="341857"/>
                  <a:pt x="42830" y="189274"/>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Khay đựng</a:t>
            </a:r>
            <a:endParaRPr lang="en-US" sz="2800">
              <a:latin typeface="Nunito Black" panose="00000A00000000000000" pitchFamily="2" charset="0"/>
            </a:endParaRPr>
          </a:p>
        </p:txBody>
      </p:sp>
      <p:sp>
        <p:nvSpPr>
          <p:cNvPr id="22" name="Freeform: Shape 21"/>
          <p:cNvSpPr/>
          <p:nvPr/>
        </p:nvSpPr>
        <p:spPr>
          <a:xfrm>
            <a:off x="5190881" y="4423243"/>
            <a:ext cx="1661658" cy="1517101"/>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3" name="TextBox 22"/>
          <p:cNvSpPr txBox="1"/>
          <p:nvPr/>
        </p:nvSpPr>
        <p:spPr>
          <a:xfrm>
            <a:off x="4913961" y="6039150"/>
            <a:ext cx="2297093" cy="578882"/>
          </a:xfrm>
          <a:custGeom>
            <a:avLst/>
            <a:gdLst>
              <a:gd name="connsiteX0" fmla="*/ 0 w 2297093"/>
              <a:gd name="connsiteY0" fmla="*/ 96482 h 578882"/>
              <a:gd name="connsiteX1" fmla="*/ 96482 w 2297093"/>
              <a:gd name="connsiteY1" fmla="*/ 0 h 578882"/>
              <a:gd name="connsiteX2" fmla="*/ 601473 w 2297093"/>
              <a:gd name="connsiteY2" fmla="*/ 0 h 578882"/>
              <a:gd name="connsiteX3" fmla="*/ 1085423 w 2297093"/>
              <a:gd name="connsiteY3" fmla="*/ 0 h 578882"/>
              <a:gd name="connsiteX4" fmla="*/ 1632496 w 2297093"/>
              <a:gd name="connsiteY4" fmla="*/ 0 h 578882"/>
              <a:gd name="connsiteX5" fmla="*/ 2200611 w 2297093"/>
              <a:gd name="connsiteY5" fmla="*/ 0 h 578882"/>
              <a:gd name="connsiteX6" fmla="*/ 2297093 w 2297093"/>
              <a:gd name="connsiteY6" fmla="*/ 96482 h 578882"/>
              <a:gd name="connsiteX7" fmla="*/ 2297093 w 2297093"/>
              <a:gd name="connsiteY7" fmla="*/ 482400 h 578882"/>
              <a:gd name="connsiteX8" fmla="*/ 2200611 w 2297093"/>
              <a:gd name="connsiteY8" fmla="*/ 578882 h 578882"/>
              <a:gd name="connsiteX9" fmla="*/ 1653537 w 2297093"/>
              <a:gd name="connsiteY9" fmla="*/ 578882 h 578882"/>
              <a:gd name="connsiteX10" fmla="*/ 1085423 w 2297093"/>
              <a:gd name="connsiteY10" fmla="*/ 578882 h 578882"/>
              <a:gd name="connsiteX11" fmla="*/ 601473 w 2297093"/>
              <a:gd name="connsiteY11" fmla="*/ 578882 h 578882"/>
              <a:gd name="connsiteX12" fmla="*/ 96482 w 2297093"/>
              <a:gd name="connsiteY12" fmla="*/ 578882 h 578882"/>
              <a:gd name="connsiteX13" fmla="*/ 0 w 2297093"/>
              <a:gd name="connsiteY13" fmla="*/ 482400 h 578882"/>
              <a:gd name="connsiteX14" fmla="*/ 0 w 2297093"/>
              <a:gd name="connsiteY14"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7093" h="578882" fill="none" extrusionOk="0">
                <a:moveTo>
                  <a:pt x="0" y="96482"/>
                </a:moveTo>
                <a:cubicBezTo>
                  <a:pt x="7095" y="47076"/>
                  <a:pt x="56804" y="-7620"/>
                  <a:pt x="96482" y="0"/>
                </a:cubicBezTo>
                <a:cubicBezTo>
                  <a:pt x="305090" y="-41403"/>
                  <a:pt x="490647" y="7821"/>
                  <a:pt x="601473" y="0"/>
                </a:cubicBezTo>
                <a:cubicBezTo>
                  <a:pt x="712299" y="-7821"/>
                  <a:pt x="852759" y="38351"/>
                  <a:pt x="1085423" y="0"/>
                </a:cubicBezTo>
                <a:cubicBezTo>
                  <a:pt x="1318087" y="-38351"/>
                  <a:pt x="1455350" y="21028"/>
                  <a:pt x="1632496" y="0"/>
                </a:cubicBezTo>
                <a:cubicBezTo>
                  <a:pt x="1809642" y="-21028"/>
                  <a:pt x="1931160" y="58493"/>
                  <a:pt x="2200611" y="0"/>
                </a:cubicBezTo>
                <a:cubicBezTo>
                  <a:pt x="2250036" y="815"/>
                  <a:pt x="2301544" y="55853"/>
                  <a:pt x="2297093" y="96482"/>
                </a:cubicBezTo>
                <a:cubicBezTo>
                  <a:pt x="2299179" y="289062"/>
                  <a:pt x="2263191" y="371800"/>
                  <a:pt x="2297093" y="482400"/>
                </a:cubicBezTo>
                <a:cubicBezTo>
                  <a:pt x="2286704" y="541025"/>
                  <a:pt x="2255300" y="590136"/>
                  <a:pt x="2200611" y="578882"/>
                </a:cubicBezTo>
                <a:cubicBezTo>
                  <a:pt x="1988301" y="610127"/>
                  <a:pt x="1770629" y="547438"/>
                  <a:pt x="1653537" y="578882"/>
                </a:cubicBezTo>
                <a:cubicBezTo>
                  <a:pt x="1536445" y="610326"/>
                  <a:pt x="1313870" y="567893"/>
                  <a:pt x="1085423" y="578882"/>
                </a:cubicBezTo>
                <a:cubicBezTo>
                  <a:pt x="856976" y="589871"/>
                  <a:pt x="770073" y="530612"/>
                  <a:pt x="601473" y="578882"/>
                </a:cubicBezTo>
                <a:cubicBezTo>
                  <a:pt x="432873" y="627152"/>
                  <a:pt x="257838" y="548506"/>
                  <a:pt x="96482" y="578882"/>
                </a:cubicBezTo>
                <a:cubicBezTo>
                  <a:pt x="39722" y="580178"/>
                  <a:pt x="1561" y="536008"/>
                  <a:pt x="0" y="482400"/>
                </a:cubicBezTo>
                <a:cubicBezTo>
                  <a:pt x="-38544" y="378922"/>
                  <a:pt x="2502" y="277041"/>
                  <a:pt x="0" y="96482"/>
                </a:cubicBezTo>
                <a:close/>
              </a:path>
              <a:path w="2297093" h="578882" stroke="0" extrusionOk="0">
                <a:moveTo>
                  <a:pt x="0" y="96482"/>
                </a:moveTo>
                <a:cubicBezTo>
                  <a:pt x="1505" y="44323"/>
                  <a:pt x="48319" y="-11766"/>
                  <a:pt x="96482" y="0"/>
                </a:cubicBezTo>
                <a:cubicBezTo>
                  <a:pt x="213767" y="-4468"/>
                  <a:pt x="423580" y="22177"/>
                  <a:pt x="622514" y="0"/>
                </a:cubicBezTo>
                <a:cubicBezTo>
                  <a:pt x="821448" y="-22177"/>
                  <a:pt x="980331" y="31168"/>
                  <a:pt x="1190629" y="0"/>
                </a:cubicBezTo>
                <a:cubicBezTo>
                  <a:pt x="1400928" y="-31168"/>
                  <a:pt x="1482944" y="34007"/>
                  <a:pt x="1653537" y="0"/>
                </a:cubicBezTo>
                <a:cubicBezTo>
                  <a:pt x="1824130" y="-34007"/>
                  <a:pt x="1973326" y="65119"/>
                  <a:pt x="2200611" y="0"/>
                </a:cubicBezTo>
                <a:cubicBezTo>
                  <a:pt x="2255192" y="-3250"/>
                  <a:pt x="2289545" y="45255"/>
                  <a:pt x="2297093" y="96482"/>
                </a:cubicBezTo>
                <a:cubicBezTo>
                  <a:pt x="2323743" y="239252"/>
                  <a:pt x="2264917" y="335559"/>
                  <a:pt x="2297093" y="482400"/>
                </a:cubicBezTo>
                <a:cubicBezTo>
                  <a:pt x="2296157" y="533094"/>
                  <a:pt x="2259578" y="576641"/>
                  <a:pt x="2200611" y="578882"/>
                </a:cubicBezTo>
                <a:cubicBezTo>
                  <a:pt x="1966342" y="603633"/>
                  <a:pt x="1905644" y="568040"/>
                  <a:pt x="1716661" y="578882"/>
                </a:cubicBezTo>
                <a:cubicBezTo>
                  <a:pt x="1527678" y="589724"/>
                  <a:pt x="1434403" y="531235"/>
                  <a:pt x="1253753" y="578882"/>
                </a:cubicBezTo>
                <a:cubicBezTo>
                  <a:pt x="1073103" y="626529"/>
                  <a:pt x="809012" y="572475"/>
                  <a:pt x="685638" y="578882"/>
                </a:cubicBezTo>
                <a:cubicBezTo>
                  <a:pt x="562265" y="585289"/>
                  <a:pt x="367340" y="512030"/>
                  <a:pt x="96482" y="578882"/>
                </a:cubicBezTo>
                <a:cubicBezTo>
                  <a:pt x="42384" y="583883"/>
                  <a:pt x="5505" y="534329"/>
                  <a:pt x="0" y="482400"/>
                </a:cubicBezTo>
                <a:cubicBezTo>
                  <a:pt x="-12405" y="341857"/>
                  <a:pt x="42830" y="189274"/>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Thùng gạo</a:t>
            </a:r>
            <a:endParaRPr lang="en-US" sz="2800">
              <a:latin typeface="Nunito Black" panose="00000A00000000000000" pitchFamily="2" charset="0"/>
            </a:endParaRPr>
          </a:p>
        </p:txBody>
      </p:sp>
      <p:sp>
        <p:nvSpPr>
          <p:cNvPr id="24" name="Freeform: Shape 23"/>
          <p:cNvSpPr/>
          <p:nvPr/>
        </p:nvSpPr>
        <p:spPr>
          <a:xfrm>
            <a:off x="4005503" y="2451043"/>
            <a:ext cx="1342660" cy="1295267"/>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5" name="TextBox 24"/>
          <p:cNvSpPr txBox="1"/>
          <p:nvPr/>
        </p:nvSpPr>
        <p:spPr>
          <a:xfrm>
            <a:off x="3467643" y="1874573"/>
            <a:ext cx="920459" cy="578882"/>
          </a:xfrm>
          <a:custGeom>
            <a:avLst/>
            <a:gdLst>
              <a:gd name="connsiteX0" fmla="*/ 0 w 920459"/>
              <a:gd name="connsiteY0" fmla="*/ 96482 h 578882"/>
              <a:gd name="connsiteX1" fmla="*/ 96482 w 920459"/>
              <a:gd name="connsiteY1" fmla="*/ 0 h 578882"/>
              <a:gd name="connsiteX2" fmla="*/ 474779 w 920459"/>
              <a:gd name="connsiteY2" fmla="*/ 0 h 578882"/>
              <a:gd name="connsiteX3" fmla="*/ 823977 w 920459"/>
              <a:gd name="connsiteY3" fmla="*/ 0 h 578882"/>
              <a:gd name="connsiteX4" fmla="*/ 920459 w 920459"/>
              <a:gd name="connsiteY4" fmla="*/ 96482 h 578882"/>
              <a:gd name="connsiteX5" fmla="*/ 920459 w 920459"/>
              <a:gd name="connsiteY5" fmla="*/ 482400 h 578882"/>
              <a:gd name="connsiteX6" fmla="*/ 823977 w 920459"/>
              <a:gd name="connsiteY6" fmla="*/ 578882 h 578882"/>
              <a:gd name="connsiteX7" fmla="*/ 445680 w 920459"/>
              <a:gd name="connsiteY7" fmla="*/ 578882 h 578882"/>
              <a:gd name="connsiteX8" fmla="*/ 96482 w 920459"/>
              <a:gd name="connsiteY8" fmla="*/ 578882 h 578882"/>
              <a:gd name="connsiteX9" fmla="*/ 0 w 920459"/>
              <a:gd name="connsiteY9" fmla="*/ 482400 h 578882"/>
              <a:gd name="connsiteX10" fmla="*/ 0 w 920459"/>
              <a:gd name="connsiteY10"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459" h="578882" fill="none" extrusionOk="0">
                <a:moveTo>
                  <a:pt x="0" y="96482"/>
                </a:moveTo>
                <a:cubicBezTo>
                  <a:pt x="6694" y="38091"/>
                  <a:pt x="45064" y="1750"/>
                  <a:pt x="96482" y="0"/>
                </a:cubicBezTo>
                <a:cubicBezTo>
                  <a:pt x="271640" y="-44805"/>
                  <a:pt x="347252" y="42981"/>
                  <a:pt x="474779" y="0"/>
                </a:cubicBezTo>
                <a:cubicBezTo>
                  <a:pt x="602306" y="-42981"/>
                  <a:pt x="696113" y="25533"/>
                  <a:pt x="823977" y="0"/>
                </a:cubicBezTo>
                <a:cubicBezTo>
                  <a:pt x="884358" y="3880"/>
                  <a:pt x="934067" y="35576"/>
                  <a:pt x="920459" y="96482"/>
                </a:cubicBezTo>
                <a:cubicBezTo>
                  <a:pt x="943732" y="186637"/>
                  <a:pt x="893940" y="345969"/>
                  <a:pt x="920459" y="482400"/>
                </a:cubicBezTo>
                <a:cubicBezTo>
                  <a:pt x="917206" y="538331"/>
                  <a:pt x="876101" y="580581"/>
                  <a:pt x="823977" y="578882"/>
                </a:cubicBezTo>
                <a:cubicBezTo>
                  <a:pt x="711470" y="601833"/>
                  <a:pt x="622588" y="553458"/>
                  <a:pt x="445680" y="578882"/>
                </a:cubicBezTo>
                <a:cubicBezTo>
                  <a:pt x="268772" y="604306"/>
                  <a:pt x="186079" y="540088"/>
                  <a:pt x="96482" y="578882"/>
                </a:cubicBezTo>
                <a:cubicBezTo>
                  <a:pt x="34758" y="569093"/>
                  <a:pt x="-4589" y="542010"/>
                  <a:pt x="0" y="482400"/>
                </a:cubicBezTo>
                <a:cubicBezTo>
                  <a:pt x="-36587" y="318074"/>
                  <a:pt x="8205" y="240068"/>
                  <a:pt x="0" y="96482"/>
                </a:cubicBezTo>
                <a:close/>
              </a:path>
              <a:path w="920459" h="578882" stroke="0" extrusionOk="0">
                <a:moveTo>
                  <a:pt x="0" y="96482"/>
                </a:moveTo>
                <a:cubicBezTo>
                  <a:pt x="1505" y="44323"/>
                  <a:pt x="48319" y="-11766"/>
                  <a:pt x="96482" y="0"/>
                </a:cubicBezTo>
                <a:cubicBezTo>
                  <a:pt x="272994" y="-2395"/>
                  <a:pt x="339655" y="42499"/>
                  <a:pt x="460230" y="0"/>
                </a:cubicBezTo>
                <a:cubicBezTo>
                  <a:pt x="580805" y="-42499"/>
                  <a:pt x="719187" y="42393"/>
                  <a:pt x="823977" y="0"/>
                </a:cubicBezTo>
                <a:cubicBezTo>
                  <a:pt x="880579" y="5917"/>
                  <a:pt x="919558" y="29222"/>
                  <a:pt x="920459" y="96482"/>
                </a:cubicBezTo>
                <a:cubicBezTo>
                  <a:pt x="961242" y="197041"/>
                  <a:pt x="887675" y="340368"/>
                  <a:pt x="920459" y="482400"/>
                </a:cubicBezTo>
                <a:cubicBezTo>
                  <a:pt x="916955" y="524501"/>
                  <a:pt x="879837" y="570796"/>
                  <a:pt x="823977" y="578882"/>
                </a:cubicBezTo>
                <a:cubicBezTo>
                  <a:pt x="659185" y="603631"/>
                  <a:pt x="538121" y="555217"/>
                  <a:pt x="452955" y="578882"/>
                </a:cubicBezTo>
                <a:cubicBezTo>
                  <a:pt x="367789" y="602547"/>
                  <a:pt x="191839" y="545753"/>
                  <a:pt x="96482" y="578882"/>
                </a:cubicBezTo>
                <a:cubicBezTo>
                  <a:pt x="56262" y="571499"/>
                  <a:pt x="-1653" y="525161"/>
                  <a:pt x="0" y="482400"/>
                </a:cubicBezTo>
                <a:cubicBezTo>
                  <a:pt x="-16900" y="362607"/>
                  <a:pt x="22219" y="255399"/>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dao</a:t>
            </a:r>
            <a:endParaRPr lang="en-US" sz="2800">
              <a:latin typeface="Nunito Black" panose="00000A00000000000000" pitchFamily="2" charset="0"/>
            </a:endParaRPr>
          </a:p>
        </p:txBody>
      </p:sp>
      <p:sp>
        <p:nvSpPr>
          <p:cNvPr id="26" name="TextBox 25"/>
          <p:cNvSpPr txBox="1"/>
          <p:nvPr/>
        </p:nvSpPr>
        <p:spPr>
          <a:xfrm>
            <a:off x="8690083" y="3574726"/>
            <a:ext cx="1791231" cy="578882"/>
          </a:xfrm>
          <a:custGeom>
            <a:avLst/>
            <a:gdLst>
              <a:gd name="connsiteX0" fmla="*/ 0 w 1791231"/>
              <a:gd name="connsiteY0" fmla="*/ 96482 h 578882"/>
              <a:gd name="connsiteX1" fmla="*/ 96482 w 1791231"/>
              <a:gd name="connsiteY1" fmla="*/ 0 h 578882"/>
              <a:gd name="connsiteX2" fmla="*/ 597272 w 1791231"/>
              <a:gd name="connsiteY2" fmla="*/ 0 h 578882"/>
              <a:gd name="connsiteX3" fmla="*/ 1146011 w 1791231"/>
              <a:gd name="connsiteY3" fmla="*/ 0 h 578882"/>
              <a:gd name="connsiteX4" fmla="*/ 1694749 w 1791231"/>
              <a:gd name="connsiteY4" fmla="*/ 0 h 578882"/>
              <a:gd name="connsiteX5" fmla="*/ 1791231 w 1791231"/>
              <a:gd name="connsiteY5" fmla="*/ 96482 h 578882"/>
              <a:gd name="connsiteX6" fmla="*/ 1791231 w 1791231"/>
              <a:gd name="connsiteY6" fmla="*/ 482400 h 578882"/>
              <a:gd name="connsiteX7" fmla="*/ 1694749 w 1791231"/>
              <a:gd name="connsiteY7" fmla="*/ 578882 h 578882"/>
              <a:gd name="connsiteX8" fmla="*/ 1146011 w 1791231"/>
              <a:gd name="connsiteY8" fmla="*/ 578882 h 578882"/>
              <a:gd name="connsiteX9" fmla="*/ 645220 w 1791231"/>
              <a:gd name="connsiteY9" fmla="*/ 578882 h 578882"/>
              <a:gd name="connsiteX10" fmla="*/ 96482 w 1791231"/>
              <a:gd name="connsiteY10" fmla="*/ 578882 h 578882"/>
              <a:gd name="connsiteX11" fmla="*/ 0 w 1791231"/>
              <a:gd name="connsiteY11" fmla="*/ 482400 h 578882"/>
              <a:gd name="connsiteX12" fmla="*/ 0 w 1791231"/>
              <a:gd name="connsiteY12"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1231" h="578882" fill="none" extrusionOk="0">
                <a:moveTo>
                  <a:pt x="0" y="96482"/>
                </a:moveTo>
                <a:cubicBezTo>
                  <a:pt x="-804" y="40730"/>
                  <a:pt x="33328" y="11116"/>
                  <a:pt x="96482" y="0"/>
                </a:cubicBezTo>
                <a:cubicBezTo>
                  <a:pt x="199595" y="-18785"/>
                  <a:pt x="399203" y="49420"/>
                  <a:pt x="597272" y="0"/>
                </a:cubicBezTo>
                <a:cubicBezTo>
                  <a:pt x="795341" y="-49420"/>
                  <a:pt x="934869" y="35324"/>
                  <a:pt x="1146011" y="0"/>
                </a:cubicBezTo>
                <a:cubicBezTo>
                  <a:pt x="1357153" y="-35324"/>
                  <a:pt x="1529581" y="62576"/>
                  <a:pt x="1694749" y="0"/>
                </a:cubicBezTo>
                <a:cubicBezTo>
                  <a:pt x="1744782" y="2645"/>
                  <a:pt x="1790069" y="44895"/>
                  <a:pt x="1791231" y="96482"/>
                </a:cubicBezTo>
                <a:cubicBezTo>
                  <a:pt x="1816193" y="200223"/>
                  <a:pt x="1751940" y="390415"/>
                  <a:pt x="1791231" y="482400"/>
                </a:cubicBezTo>
                <a:cubicBezTo>
                  <a:pt x="1787370" y="536501"/>
                  <a:pt x="1752486" y="591539"/>
                  <a:pt x="1694749" y="578882"/>
                </a:cubicBezTo>
                <a:cubicBezTo>
                  <a:pt x="1522820" y="590212"/>
                  <a:pt x="1276512" y="547370"/>
                  <a:pt x="1146011" y="578882"/>
                </a:cubicBezTo>
                <a:cubicBezTo>
                  <a:pt x="1015510" y="610394"/>
                  <a:pt x="808860" y="535291"/>
                  <a:pt x="645220" y="578882"/>
                </a:cubicBezTo>
                <a:cubicBezTo>
                  <a:pt x="481580" y="622473"/>
                  <a:pt x="229478" y="536557"/>
                  <a:pt x="96482" y="578882"/>
                </a:cubicBezTo>
                <a:cubicBezTo>
                  <a:pt x="44379" y="570885"/>
                  <a:pt x="2360" y="534015"/>
                  <a:pt x="0" y="482400"/>
                </a:cubicBezTo>
                <a:cubicBezTo>
                  <a:pt x="-42064" y="333320"/>
                  <a:pt x="10172" y="233978"/>
                  <a:pt x="0" y="96482"/>
                </a:cubicBezTo>
                <a:close/>
              </a:path>
              <a:path w="1791231" h="578882" stroke="0" extrusionOk="0">
                <a:moveTo>
                  <a:pt x="0" y="96482"/>
                </a:moveTo>
                <a:cubicBezTo>
                  <a:pt x="1505" y="44323"/>
                  <a:pt x="48319" y="-11766"/>
                  <a:pt x="96482" y="0"/>
                </a:cubicBezTo>
                <a:cubicBezTo>
                  <a:pt x="236802" y="-27007"/>
                  <a:pt x="412534" y="5280"/>
                  <a:pt x="629238" y="0"/>
                </a:cubicBezTo>
                <a:cubicBezTo>
                  <a:pt x="845942" y="-5280"/>
                  <a:pt x="977832" y="45413"/>
                  <a:pt x="1193959" y="0"/>
                </a:cubicBezTo>
                <a:cubicBezTo>
                  <a:pt x="1410086" y="-45413"/>
                  <a:pt x="1538906" y="25011"/>
                  <a:pt x="1694749" y="0"/>
                </a:cubicBezTo>
                <a:cubicBezTo>
                  <a:pt x="1751337" y="14781"/>
                  <a:pt x="1792883" y="45581"/>
                  <a:pt x="1791231" y="96482"/>
                </a:cubicBezTo>
                <a:cubicBezTo>
                  <a:pt x="1818542" y="234190"/>
                  <a:pt x="1761715" y="330337"/>
                  <a:pt x="1791231" y="482400"/>
                </a:cubicBezTo>
                <a:cubicBezTo>
                  <a:pt x="1804221" y="532373"/>
                  <a:pt x="1746494" y="584375"/>
                  <a:pt x="1694749" y="578882"/>
                </a:cubicBezTo>
                <a:cubicBezTo>
                  <a:pt x="1574499" y="639928"/>
                  <a:pt x="1341371" y="517524"/>
                  <a:pt x="1146011" y="578882"/>
                </a:cubicBezTo>
                <a:cubicBezTo>
                  <a:pt x="950651" y="640240"/>
                  <a:pt x="854311" y="544581"/>
                  <a:pt x="581290" y="578882"/>
                </a:cubicBezTo>
                <a:cubicBezTo>
                  <a:pt x="308269" y="613183"/>
                  <a:pt x="306545" y="555779"/>
                  <a:pt x="96482" y="578882"/>
                </a:cubicBezTo>
                <a:cubicBezTo>
                  <a:pt x="41840" y="576327"/>
                  <a:pt x="3934" y="536455"/>
                  <a:pt x="0" y="482400"/>
                </a:cubicBezTo>
                <a:cubicBezTo>
                  <a:pt x="-39273" y="336476"/>
                  <a:pt x="26750" y="276556"/>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Tạp dề</a:t>
            </a:r>
            <a:endParaRPr lang="en-US" sz="2800">
              <a:latin typeface="Nunito Black" panose="00000A00000000000000" pitchFamily="2" charset="0"/>
            </a:endParaRPr>
          </a:p>
        </p:txBody>
      </p:sp>
      <p:sp>
        <p:nvSpPr>
          <p:cNvPr id="27" name="TextBox 26"/>
          <p:cNvSpPr txBox="1"/>
          <p:nvPr/>
        </p:nvSpPr>
        <p:spPr>
          <a:xfrm rot="19169748">
            <a:off x="3340162" y="5437171"/>
            <a:ext cx="1837571" cy="578882"/>
          </a:xfrm>
          <a:custGeom>
            <a:avLst/>
            <a:gdLst>
              <a:gd name="connsiteX0" fmla="*/ 0 w 1837571"/>
              <a:gd name="connsiteY0" fmla="*/ 96482 h 578882"/>
              <a:gd name="connsiteX1" fmla="*/ 96482 w 1837571"/>
              <a:gd name="connsiteY1" fmla="*/ 0 h 578882"/>
              <a:gd name="connsiteX2" fmla="*/ 611792 w 1837571"/>
              <a:gd name="connsiteY2" fmla="*/ 0 h 578882"/>
              <a:gd name="connsiteX3" fmla="*/ 1176441 w 1837571"/>
              <a:gd name="connsiteY3" fmla="*/ 0 h 578882"/>
              <a:gd name="connsiteX4" fmla="*/ 1741089 w 1837571"/>
              <a:gd name="connsiteY4" fmla="*/ 0 h 578882"/>
              <a:gd name="connsiteX5" fmla="*/ 1837571 w 1837571"/>
              <a:gd name="connsiteY5" fmla="*/ 96482 h 578882"/>
              <a:gd name="connsiteX6" fmla="*/ 1837571 w 1837571"/>
              <a:gd name="connsiteY6" fmla="*/ 482400 h 578882"/>
              <a:gd name="connsiteX7" fmla="*/ 1741089 w 1837571"/>
              <a:gd name="connsiteY7" fmla="*/ 578882 h 578882"/>
              <a:gd name="connsiteX8" fmla="*/ 1176441 w 1837571"/>
              <a:gd name="connsiteY8" fmla="*/ 578882 h 578882"/>
              <a:gd name="connsiteX9" fmla="*/ 661130 w 1837571"/>
              <a:gd name="connsiteY9" fmla="*/ 578882 h 578882"/>
              <a:gd name="connsiteX10" fmla="*/ 96482 w 1837571"/>
              <a:gd name="connsiteY10" fmla="*/ 578882 h 578882"/>
              <a:gd name="connsiteX11" fmla="*/ 0 w 1837571"/>
              <a:gd name="connsiteY11" fmla="*/ 482400 h 578882"/>
              <a:gd name="connsiteX12" fmla="*/ 0 w 1837571"/>
              <a:gd name="connsiteY12"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71" h="578882" fill="none" extrusionOk="0">
                <a:moveTo>
                  <a:pt x="0" y="96482"/>
                </a:moveTo>
                <a:cubicBezTo>
                  <a:pt x="-804" y="40730"/>
                  <a:pt x="33328" y="11116"/>
                  <a:pt x="96482" y="0"/>
                </a:cubicBezTo>
                <a:cubicBezTo>
                  <a:pt x="321629" y="-25751"/>
                  <a:pt x="396959" y="42310"/>
                  <a:pt x="611792" y="0"/>
                </a:cubicBezTo>
                <a:cubicBezTo>
                  <a:pt x="826625" y="-42310"/>
                  <a:pt x="914264" y="24315"/>
                  <a:pt x="1176441" y="0"/>
                </a:cubicBezTo>
                <a:cubicBezTo>
                  <a:pt x="1438618" y="-24315"/>
                  <a:pt x="1585490" y="50644"/>
                  <a:pt x="1741089" y="0"/>
                </a:cubicBezTo>
                <a:cubicBezTo>
                  <a:pt x="1791122" y="2645"/>
                  <a:pt x="1836409" y="44895"/>
                  <a:pt x="1837571" y="96482"/>
                </a:cubicBezTo>
                <a:cubicBezTo>
                  <a:pt x="1862533" y="200223"/>
                  <a:pt x="1798280" y="390415"/>
                  <a:pt x="1837571" y="482400"/>
                </a:cubicBezTo>
                <a:cubicBezTo>
                  <a:pt x="1833710" y="536501"/>
                  <a:pt x="1798826" y="591539"/>
                  <a:pt x="1741089" y="578882"/>
                </a:cubicBezTo>
                <a:cubicBezTo>
                  <a:pt x="1494745" y="601617"/>
                  <a:pt x="1316968" y="535788"/>
                  <a:pt x="1176441" y="578882"/>
                </a:cubicBezTo>
                <a:cubicBezTo>
                  <a:pt x="1035914" y="621976"/>
                  <a:pt x="802651" y="544634"/>
                  <a:pt x="661130" y="578882"/>
                </a:cubicBezTo>
                <a:cubicBezTo>
                  <a:pt x="519609" y="613130"/>
                  <a:pt x="250738" y="571613"/>
                  <a:pt x="96482" y="578882"/>
                </a:cubicBezTo>
                <a:cubicBezTo>
                  <a:pt x="44379" y="570885"/>
                  <a:pt x="2360" y="534015"/>
                  <a:pt x="0" y="482400"/>
                </a:cubicBezTo>
                <a:cubicBezTo>
                  <a:pt x="-42064" y="333320"/>
                  <a:pt x="10172" y="233978"/>
                  <a:pt x="0" y="96482"/>
                </a:cubicBezTo>
                <a:close/>
              </a:path>
              <a:path w="1837571" h="578882" stroke="0" extrusionOk="0">
                <a:moveTo>
                  <a:pt x="0" y="96482"/>
                </a:moveTo>
                <a:cubicBezTo>
                  <a:pt x="1505" y="44323"/>
                  <a:pt x="48319" y="-11766"/>
                  <a:pt x="96482" y="0"/>
                </a:cubicBezTo>
                <a:cubicBezTo>
                  <a:pt x="208946" y="-61893"/>
                  <a:pt x="483120" y="20343"/>
                  <a:pt x="644684" y="0"/>
                </a:cubicBezTo>
                <a:cubicBezTo>
                  <a:pt x="806248" y="-20343"/>
                  <a:pt x="1104709" y="27369"/>
                  <a:pt x="1225779" y="0"/>
                </a:cubicBezTo>
                <a:cubicBezTo>
                  <a:pt x="1346849" y="-27369"/>
                  <a:pt x="1611976" y="47356"/>
                  <a:pt x="1741089" y="0"/>
                </a:cubicBezTo>
                <a:cubicBezTo>
                  <a:pt x="1797677" y="14781"/>
                  <a:pt x="1839223" y="45581"/>
                  <a:pt x="1837571" y="96482"/>
                </a:cubicBezTo>
                <a:cubicBezTo>
                  <a:pt x="1864882" y="234190"/>
                  <a:pt x="1808055" y="330337"/>
                  <a:pt x="1837571" y="482400"/>
                </a:cubicBezTo>
                <a:cubicBezTo>
                  <a:pt x="1850561" y="532373"/>
                  <a:pt x="1792834" y="584375"/>
                  <a:pt x="1741089" y="578882"/>
                </a:cubicBezTo>
                <a:cubicBezTo>
                  <a:pt x="1507289" y="638829"/>
                  <a:pt x="1324105" y="543040"/>
                  <a:pt x="1176441" y="578882"/>
                </a:cubicBezTo>
                <a:cubicBezTo>
                  <a:pt x="1028777" y="614724"/>
                  <a:pt x="880925" y="571524"/>
                  <a:pt x="595346" y="578882"/>
                </a:cubicBezTo>
                <a:cubicBezTo>
                  <a:pt x="309768" y="586240"/>
                  <a:pt x="223330" y="534097"/>
                  <a:pt x="96482" y="578882"/>
                </a:cubicBezTo>
                <a:cubicBezTo>
                  <a:pt x="41840" y="576327"/>
                  <a:pt x="3934" y="536455"/>
                  <a:pt x="0" y="482400"/>
                </a:cubicBezTo>
                <a:cubicBezTo>
                  <a:pt x="-39273" y="336476"/>
                  <a:pt x="26750" y="276556"/>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Tủ bếp</a:t>
            </a:r>
            <a:endParaRPr lang="en-US" sz="2800">
              <a:latin typeface="Nunito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8722"/>
          <a:stretch>
            <a:fillRect/>
          </a:stretch>
        </p:blipFill>
        <p:spPr>
          <a:xfrm>
            <a:off x="0" y="0"/>
            <a:ext cx="1143000" cy="914400"/>
          </a:xfrm>
          <a:prstGeom prst="rect">
            <a:avLst/>
          </a:prstGeom>
        </p:spPr>
      </p:pic>
      <p:pic>
        <p:nvPicPr>
          <p:cNvPr id="1026" name="Picture 2" descr="20220526030245_wm_shs-tieng-viet-3---tap-1"/>
          <p:cNvPicPr>
            <a:picLocks noChangeAspect="1" noChangeArrowheads="1"/>
          </p:cNvPicPr>
          <p:nvPr/>
        </p:nvPicPr>
        <p:blipFill rotWithShape="1">
          <a:blip r:embed="rId3">
            <a:extLst>
              <a:ext uri="{28A0092B-C50C-407E-A947-70E740481C1C}">
                <a14:useLocalDpi xmlns:a14="http://schemas.microsoft.com/office/drawing/2010/main" val="0"/>
              </a:ext>
            </a:extLst>
          </a:blip>
          <a:srcRect t="24033" b="29102"/>
          <a:stretch>
            <a:fillRect/>
          </a:stretch>
        </p:blipFill>
        <p:spPr bwMode="auto">
          <a:xfrm>
            <a:off x="2461846" y="455770"/>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9265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25351" y="455770"/>
            <a:ext cx="587326"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68839" y="1018478"/>
            <a:ext cx="6498822" cy="492443"/>
          </a:xfrm>
          <a:prstGeom prst="rect">
            <a:avLst/>
          </a:prstGeom>
          <a:noFill/>
        </p:spPr>
        <p:txBody>
          <a:bodyPr wrap="square">
            <a:spAutoFit/>
          </a:bodyPr>
          <a:lstStyle/>
          <a:p>
            <a:pPr algn="just"/>
            <a:r>
              <a:rPr lang="en-US" sz="2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 Cho biết tên các loại thực phẩm</a:t>
            </a:r>
            <a:endParaRPr lang="en-US" sz="2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6"/>
          <p:cNvSpPr/>
          <p:nvPr/>
        </p:nvSpPr>
        <p:spPr>
          <a:xfrm>
            <a:off x="8375850" y="2363372"/>
            <a:ext cx="1500554" cy="1420837"/>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TextBox 8"/>
          <p:cNvSpPr txBox="1"/>
          <p:nvPr/>
        </p:nvSpPr>
        <p:spPr>
          <a:xfrm>
            <a:off x="7695595" y="1921274"/>
            <a:ext cx="823003" cy="578882"/>
          </a:xfrm>
          <a:custGeom>
            <a:avLst/>
            <a:gdLst>
              <a:gd name="connsiteX0" fmla="*/ 0 w 823003"/>
              <a:gd name="connsiteY0" fmla="*/ 96482 h 578882"/>
              <a:gd name="connsiteX1" fmla="*/ 96482 w 823003"/>
              <a:gd name="connsiteY1" fmla="*/ 0 h 578882"/>
              <a:gd name="connsiteX2" fmla="*/ 424102 w 823003"/>
              <a:gd name="connsiteY2" fmla="*/ 0 h 578882"/>
              <a:gd name="connsiteX3" fmla="*/ 726521 w 823003"/>
              <a:gd name="connsiteY3" fmla="*/ 0 h 578882"/>
              <a:gd name="connsiteX4" fmla="*/ 823003 w 823003"/>
              <a:gd name="connsiteY4" fmla="*/ 96482 h 578882"/>
              <a:gd name="connsiteX5" fmla="*/ 823003 w 823003"/>
              <a:gd name="connsiteY5" fmla="*/ 482400 h 578882"/>
              <a:gd name="connsiteX6" fmla="*/ 726521 w 823003"/>
              <a:gd name="connsiteY6" fmla="*/ 578882 h 578882"/>
              <a:gd name="connsiteX7" fmla="*/ 398901 w 823003"/>
              <a:gd name="connsiteY7" fmla="*/ 578882 h 578882"/>
              <a:gd name="connsiteX8" fmla="*/ 96482 w 823003"/>
              <a:gd name="connsiteY8" fmla="*/ 578882 h 578882"/>
              <a:gd name="connsiteX9" fmla="*/ 0 w 823003"/>
              <a:gd name="connsiteY9" fmla="*/ 482400 h 578882"/>
              <a:gd name="connsiteX10" fmla="*/ 0 w 823003"/>
              <a:gd name="connsiteY10"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003" h="578882" fill="none" extrusionOk="0">
                <a:moveTo>
                  <a:pt x="0" y="96482"/>
                </a:moveTo>
                <a:cubicBezTo>
                  <a:pt x="6694" y="38091"/>
                  <a:pt x="45064" y="1750"/>
                  <a:pt x="96482" y="0"/>
                </a:cubicBezTo>
                <a:cubicBezTo>
                  <a:pt x="180487" y="-20091"/>
                  <a:pt x="308335" y="36989"/>
                  <a:pt x="424102" y="0"/>
                </a:cubicBezTo>
                <a:cubicBezTo>
                  <a:pt x="539869" y="-36989"/>
                  <a:pt x="582562" y="30241"/>
                  <a:pt x="726521" y="0"/>
                </a:cubicBezTo>
                <a:cubicBezTo>
                  <a:pt x="786902" y="3880"/>
                  <a:pt x="836611" y="35576"/>
                  <a:pt x="823003" y="96482"/>
                </a:cubicBezTo>
                <a:cubicBezTo>
                  <a:pt x="846276" y="186637"/>
                  <a:pt x="796484" y="345969"/>
                  <a:pt x="823003" y="482400"/>
                </a:cubicBezTo>
                <a:cubicBezTo>
                  <a:pt x="819750" y="538331"/>
                  <a:pt x="778645" y="580581"/>
                  <a:pt x="726521" y="578882"/>
                </a:cubicBezTo>
                <a:cubicBezTo>
                  <a:pt x="598374" y="595523"/>
                  <a:pt x="530052" y="567528"/>
                  <a:pt x="398901" y="578882"/>
                </a:cubicBezTo>
                <a:cubicBezTo>
                  <a:pt x="267750" y="590236"/>
                  <a:pt x="245763" y="552817"/>
                  <a:pt x="96482" y="578882"/>
                </a:cubicBezTo>
                <a:cubicBezTo>
                  <a:pt x="34758" y="569093"/>
                  <a:pt x="-4589" y="542010"/>
                  <a:pt x="0" y="482400"/>
                </a:cubicBezTo>
                <a:cubicBezTo>
                  <a:pt x="-36587" y="318074"/>
                  <a:pt x="8205" y="240068"/>
                  <a:pt x="0" y="96482"/>
                </a:cubicBezTo>
                <a:close/>
              </a:path>
              <a:path w="823003" h="578882" stroke="0" extrusionOk="0">
                <a:moveTo>
                  <a:pt x="0" y="96482"/>
                </a:moveTo>
                <a:cubicBezTo>
                  <a:pt x="1505" y="44323"/>
                  <a:pt x="48319" y="-11766"/>
                  <a:pt x="96482" y="0"/>
                </a:cubicBezTo>
                <a:cubicBezTo>
                  <a:pt x="207008" y="-14324"/>
                  <a:pt x="268063" y="26580"/>
                  <a:pt x="411502" y="0"/>
                </a:cubicBezTo>
                <a:cubicBezTo>
                  <a:pt x="554941" y="-26580"/>
                  <a:pt x="642228" y="23893"/>
                  <a:pt x="726521" y="0"/>
                </a:cubicBezTo>
                <a:cubicBezTo>
                  <a:pt x="783123" y="5917"/>
                  <a:pt x="822102" y="29222"/>
                  <a:pt x="823003" y="96482"/>
                </a:cubicBezTo>
                <a:cubicBezTo>
                  <a:pt x="863786" y="197041"/>
                  <a:pt x="790219" y="340368"/>
                  <a:pt x="823003" y="482400"/>
                </a:cubicBezTo>
                <a:cubicBezTo>
                  <a:pt x="819499" y="524501"/>
                  <a:pt x="782381" y="570796"/>
                  <a:pt x="726521" y="578882"/>
                </a:cubicBezTo>
                <a:cubicBezTo>
                  <a:pt x="629790" y="611202"/>
                  <a:pt x="490451" y="541597"/>
                  <a:pt x="405201" y="578882"/>
                </a:cubicBezTo>
                <a:cubicBezTo>
                  <a:pt x="319951" y="616167"/>
                  <a:pt x="221446" y="563897"/>
                  <a:pt x="96482" y="578882"/>
                </a:cubicBezTo>
                <a:cubicBezTo>
                  <a:pt x="56262" y="571499"/>
                  <a:pt x="-1653" y="525161"/>
                  <a:pt x="0" y="482400"/>
                </a:cubicBezTo>
                <a:cubicBezTo>
                  <a:pt x="-16900" y="362607"/>
                  <a:pt x="22219" y="255399"/>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rau</a:t>
            </a:r>
            <a:endParaRPr lang="en-US" sz="2800">
              <a:latin typeface="Nunito Black" panose="00000A00000000000000" pitchFamily="2" charset="0"/>
            </a:endParaRPr>
          </a:p>
        </p:txBody>
      </p:sp>
      <p:sp>
        <p:nvSpPr>
          <p:cNvPr id="11" name="Freeform: Shape 10"/>
          <p:cNvSpPr/>
          <p:nvPr/>
        </p:nvSpPr>
        <p:spPr>
          <a:xfrm>
            <a:off x="5222342" y="4494629"/>
            <a:ext cx="1500554" cy="1420837"/>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p:cNvSpPr txBox="1"/>
          <p:nvPr/>
        </p:nvSpPr>
        <p:spPr>
          <a:xfrm>
            <a:off x="4318783" y="4052531"/>
            <a:ext cx="1046308" cy="578882"/>
          </a:xfrm>
          <a:custGeom>
            <a:avLst/>
            <a:gdLst>
              <a:gd name="connsiteX0" fmla="*/ 0 w 1046308"/>
              <a:gd name="connsiteY0" fmla="*/ 96482 h 578882"/>
              <a:gd name="connsiteX1" fmla="*/ 96482 w 1046308"/>
              <a:gd name="connsiteY1" fmla="*/ 0 h 578882"/>
              <a:gd name="connsiteX2" fmla="*/ 540221 w 1046308"/>
              <a:gd name="connsiteY2" fmla="*/ 0 h 578882"/>
              <a:gd name="connsiteX3" fmla="*/ 949826 w 1046308"/>
              <a:gd name="connsiteY3" fmla="*/ 0 h 578882"/>
              <a:gd name="connsiteX4" fmla="*/ 1046308 w 1046308"/>
              <a:gd name="connsiteY4" fmla="*/ 96482 h 578882"/>
              <a:gd name="connsiteX5" fmla="*/ 1046308 w 1046308"/>
              <a:gd name="connsiteY5" fmla="*/ 482400 h 578882"/>
              <a:gd name="connsiteX6" fmla="*/ 949826 w 1046308"/>
              <a:gd name="connsiteY6" fmla="*/ 578882 h 578882"/>
              <a:gd name="connsiteX7" fmla="*/ 506087 w 1046308"/>
              <a:gd name="connsiteY7" fmla="*/ 578882 h 578882"/>
              <a:gd name="connsiteX8" fmla="*/ 96482 w 1046308"/>
              <a:gd name="connsiteY8" fmla="*/ 578882 h 578882"/>
              <a:gd name="connsiteX9" fmla="*/ 0 w 1046308"/>
              <a:gd name="connsiteY9" fmla="*/ 482400 h 578882"/>
              <a:gd name="connsiteX10" fmla="*/ 0 w 1046308"/>
              <a:gd name="connsiteY10"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308" h="578882" fill="none" extrusionOk="0">
                <a:moveTo>
                  <a:pt x="0" y="96482"/>
                </a:moveTo>
                <a:cubicBezTo>
                  <a:pt x="6694" y="38091"/>
                  <a:pt x="45064" y="1750"/>
                  <a:pt x="96482" y="0"/>
                </a:cubicBezTo>
                <a:cubicBezTo>
                  <a:pt x="236313" y="-51288"/>
                  <a:pt x="351130" y="10052"/>
                  <a:pt x="540221" y="0"/>
                </a:cubicBezTo>
                <a:cubicBezTo>
                  <a:pt x="729312" y="-10052"/>
                  <a:pt x="782574" y="27297"/>
                  <a:pt x="949826" y="0"/>
                </a:cubicBezTo>
                <a:cubicBezTo>
                  <a:pt x="1010207" y="3880"/>
                  <a:pt x="1059916" y="35576"/>
                  <a:pt x="1046308" y="96482"/>
                </a:cubicBezTo>
                <a:cubicBezTo>
                  <a:pt x="1069581" y="186637"/>
                  <a:pt x="1019789" y="345969"/>
                  <a:pt x="1046308" y="482400"/>
                </a:cubicBezTo>
                <a:cubicBezTo>
                  <a:pt x="1043055" y="538331"/>
                  <a:pt x="1001950" y="580581"/>
                  <a:pt x="949826" y="578882"/>
                </a:cubicBezTo>
                <a:cubicBezTo>
                  <a:pt x="857787" y="593118"/>
                  <a:pt x="604517" y="543223"/>
                  <a:pt x="506087" y="578882"/>
                </a:cubicBezTo>
                <a:cubicBezTo>
                  <a:pt x="407657" y="614541"/>
                  <a:pt x="190502" y="578860"/>
                  <a:pt x="96482" y="578882"/>
                </a:cubicBezTo>
                <a:cubicBezTo>
                  <a:pt x="34758" y="569093"/>
                  <a:pt x="-4589" y="542010"/>
                  <a:pt x="0" y="482400"/>
                </a:cubicBezTo>
                <a:cubicBezTo>
                  <a:pt x="-36587" y="318074"/>
                  <a:pt x="8205" y="240068"/>
                  <a:pt x="0" y="96482"/>
                </a:cubicBezTo>
                <a:close/>
              </a:path>
              <a:path w="1046308" h="578882" stroke="0" extrusionOk="0">
                <a:moveTo>
                  <a:pt x="0" y="96482"/>
                </a:moveTo>
                <a:cubicBezTo>
                  <a:pt x="1505" y="44323"/>
                  <a:pt x="48319" y="-11766"/>
                  <a:pt x="96482" y="0"/>
                </a:cubicBezTo>
                <a:cubicBezTo>
                  <a:pt x="241990" y="-34466"/>
                  <a:pt x="330232" y="24095"/>
                  <a:pt x="523154" y="0"/>
                </a:cubicBezTo>
                <a:cubicBezTo>
                  <a:pt x="716076" y="-24095"/>
                  <a:pt x="752896" y="24576"/>
                  <a:pt x="949826" y="0"/>
                </a:cubicBezTo>
                <a:cubicBezTo>
                  <a:pt x="1006428" y="5917"/>
                  <a:pt x="1045407" y="29222"/>
                  <a:pt x="1046308" y="96482"/>
                </a:cubicBezTo>
                <a:cubicBezTo>
                  <a:pt x="1087091" y="197041"/>
                  <a:pt x="1013524" y="340368"/>
                  <a:pt x="1046308" y="482400"/>
                </a:cubicBezTo>
                <a:cubicBezTo>
                  <a:pt x="1042804" y="524501"/>
                  <a:pt x="1005686" y="570796"/>
                  <a:pt x="949826" y="578882"/>
                </a:cubicBezTo>
                <a:cubicBezTo>
                  <a:pt x="780883" y="622672"/>
                  <a:pt x="605187" y="560827"/>
                  <a:pt x="514621" y="578882"/>
                </a:cubicBezTo>
                <a:cubicBezTo>
                  <a:pt x="424055" y="596937"/>
                  <a:pt x="260220" y="553663"/>
                  <a:pt x="96482" y="578882"/>
                </a:cubicBezTo>
                <a:cubicBezTo>
                  <a:pt x="56262" y="571499"/>
                  <a:pt x="-1653" y="525161"/>
                  <a:pt x="0" y="482400"/>
                </a:cubicBezTo>
                <a:cubicBezTo>
                  <a:pt x="-16900" y="362607"/>
                  <a:pt x="22219" y="255399"/>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Gạo</a:t>
            </a:r>
            <a:endParaRPr lang="en-US" sz="2800">
              <a:latin typeface="Nunito Black" panose="00000A00000000000000" pitchFamily="2" charset="0"/>
            </a:endParaRPr>
          </a:p>
        </p:txBody>
      </p:sp>
      <p:sp>
        <p:nvSpPr>
          <p:cNvPr id="13" name="Freeform: Shape 12"/>
          <p:cNvSpPr/>
          <p:nvPr/>
        </p:nvSpPr>
        <p:spPr>
          <a:xfrm>
            <a:off x="9730154" y="4631413"/>
            <a:ext cx="1500554" cy="1420837"/>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TextBox 13"/>
          <p:cNvSpPr txBox="1"/>
          <p:nvPr/>
        </p:nvSpPr>
        <p:spPr>
          <a:xfrm>
            <a:off x="9730154" y="5915466"/>
            <a:ext cx="2266971" cy="578882"/>
          </a:xfrm>
          <a:custGeom>
            <a:avLst/>
            <a:gdLst>
              <a:gd name="connsiteX0" fmla="*/ 0 w 2266971"/>
              <a:gd name="connsiteY0" fmla="*/ 96482 h 578882"/>
              <a:gd name="connsiteX1" fmla="*/ 96482 w 2266971"/>
              <a:gd name="connsiteY1" fmla="*/ 0 h 578882"/>
              <a:gd name="connsiteX2" fmla="*/ 594244 w 2266971"/>
              <a:gd name="connsiteY2" fmla="*/ 0 h 578882"/>
              <a:gd name="connsiteX3" fmla="*/ 1071265 w 2266971"/>
              <a:gd name="connsiteY3" fmla="*/ 0 h 578882"/>
              <a:gd name="connsiteX4" fmla="*/ 1610507 w 2266971"/>
              <a:gd name="connsiteY4" fmla="*/ 0 h 578882"/>
              <a:gd name="connsiteX5" fmla="*/ 2170489 w 2266971"/>
              <a:gd name="connsiteY5" fmla="*/ 0 h 578882"/>
              <a:gd name="connsiteX6" fmla="*/ 2266971 w 2266971"/>
              <a:gd name="connsiteY6" fmla="*/ 96482 h 578882"/>
              <a:gd name="connsiteX7" fmla="*/ 2266971 w 2266971"/>
              <a:gd name="connsiteY7" fmla="*/ 482400 h 578882"/>
              <a:gd name="connsiteX8" fmla="*/ 2170489 w 2266971"/>
              <a:gd name="connsiteY8" fmla="*/ 578882 h 578882"/>
              <a:gd name="connsiteX9" fmla="*/ 1631247 w 2266971"/>
              <a:gd name="connsiteY9" fmla="*/ 578882 h 578882"/>
              <a:gd name="connsiteX10" fmla="*/ 1071265 w 2266971"/>
              <a:gd name="connsiteY10" fmla="*/ 578882 h 578882"/>
              <a:gd name="connsiteX11" fmla="*/ 594244 w 2266971"/>
              <a:gd name="connsiteY11" fmla="*/ 578882 h 578882"/>
              <a:gd name="connsiteX12" fmla="*/ 96482 w 2266971"/>
              <a:gd name="connsiteY12" fmla="*/ 578882 h 578882"/>
              <a:gd name="connsiteX13" fmla="*/ 0 w 2266971"/>
              <a:gd name="connsiteY13" fmla="*/ 482400 h 578882"/>
              <a:gd name="connsiteX14" fmla="*/ 0 w 2266971"/>
              <a:gd name="connsiteY14"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6971" h="578882" fill="none" extrusionOk="0">
                <a:moveTo>
                  <a:pt x="0" y="96482"/>
                </a:moveTo>
                <a:cubicBezTo>
                  <a:pt x="7095" y="47076"/>
                  <a:pt x="56804" y="-7620"/>
                  <a:pt x="96482" y="0"/>
                </a:cubicBezTo>
                <a:cubicBezTo>
                  <a:pt x="279788" y="-14319"/>
                  <a:pt x="484261" y="59116"/>
                  <a:pt x="594244" y="0"/>
                </a:cubicBezTo>
                <a:cubicBezTo>
                  <a:pt x="704227" y="-59116"/>
                  <a:pt x="949593" y="20961"/>
                  <a:pt x="1071265" y="0"/>
                </a:cubicBezTo>
                <a:cubicBezTo>
                  <a:pt x="1192937" y="-20961"/>
                  <a:pt x="1344559" y="699"/>
                  <a:pt x="1610507" y="0"/>
                </a:cubicBezTo>
                <a:cubicBezTo>
                  <a:pt x="1876455" y="-699"/>
                  <a:pt x="2020674" y="27462"/>
                  <a:pt x="2170489" y="0"/>
                </a:cubicBezTo>
                <a:cubicBezTo>
                  <a:pt x="2219914" y="815"/>
                  <a:pt x="2271422" y="55853"/>
                  <a:pt x="2266971" y="96482"/>
                </a:cubicBezTo>
                <a:cubicBezTo>
                  <a:pt x="2269057" y="289062"/>
                  <a:pt x="2233069" y="371800"/>
                  <a:pt x="2266971" y="482400"/>
                </a:cubicBezTo>
                <a:cubicBezTo>
                  <a:pt x="2256582" y="541025"/>
                  <a:pt x="2225178" y="590136"/>
                  <a:pt x="2170489" y="578882"/>
                </a:cubicBezTo>
                <a:cubicBezTo>
                  <a:pt x="2017768" y="600456"/>
                  <a:pt x="1815332" y="525908"/>
                  <a:pt x="1631247" y="578882"/>
                </a:cubicBezTo>
                <a:cubicBezTo>
                  <a:pt x="1447162" y="631856"/>
                  <a:pt x="1274940" y="533227"/>
                  <a:pt x="1071265" y="578882"/>
                </a:cubicBezTo>
                <a:cubicBezTo>
                  <a:pt x="867590" y="624537"/>
                  <a:pt x="740939" y="548260"/>
                  <a:pt x="594244" y="578882"/>
                </a:cubicBezTo>
                <a:cubicBezTo>
                  <a:pt x="447549" y="609504"/>
                  <a:pt x="334373" y="573818"/>
                  <a:pt x="96482" y="578882"/>
                </a:cubicBezTo>
                <a:cubicBezTo>
                  <a:pt x="39722" y="580178"/>
                  <a:pt x="1561" y="536008"/>
                  <a:pt x="0" y="482400"/>
                </a:cubicBezTo>
                <a:cubicBezTo>
                  <a:pt x="-38544" y="378922"/>
                  <a:pt x="2502" y="277041"/>
                  <a:pt x="0" y="96482"/>
                </a:cubicBezTo>
                <a:close/>
              </a:path>
              <a:path w="2266971" h="578882" stroke="0" extrusionOk="0">
                <a:moveTo>
                  <a:pt x="0" y="96482"/>
                </a:moveTo>
                <a:cubicBezTo>
                  <a:pt x="1505" y="44323"/>
                  <a:pt x="48319" y="-11766"/>
                  <a:pt x="96482" y="0"/>
                </a:cubicBezTo>
                <a:cubicBezTo>
                  <a:pt x="299707" y="-31390"/>
                  <a:pt x="386703" y="16107"/>
                  <a:pt x="614984" y="0"/>
                </a:cubicBezTo>
                <a:cubicBezTo>
                  <a:pt x="843265" y="-16107"/>
                  <a:pt x="936381" y="35298"/>
                  <a:pt x="1174966" y="0"/>
                </a:cubicBezTo>
                <a:cubicBezTo>
                  <a:pt x="1413551" y="-35298"/>
                  <a:pt x="1512898" y="46205"/>
                  <a:pt x="1631247" y="0"/>
                </a:cubicBezTo>
                <a:cubicBezTo>
                  <a:pt x="1749596" y="-46205"/>
                  <a:pt x="2014021" y="33312"/>
                  <a:pt x="2170489" y="0"/>
                </a:cubicBezTo>
                <a:cubicBezTo>
                  <a:pt x="2225070" y="-3250"/>
                  <a:pt x="2259423" y="45255"/>
                  <a:pt x="2266971" y="96482"/>
                </a:cubicBezTo>
                <a:cubicBezTo>
                  <a:pt x="2293621" y="239252"/>
                  <a:pt x="2234795" y="335559"/>
                  <a:pt x="2266971" y="482400"/>
                </a:cubicBezTo>
                <a:cubicBezTo>
                  <a:pt x="2266035" y="533094"/>
                  <a:pt x="2229456" y="576641"/>
                  <a:pt x="2170489" y="578882"/>
                </a:cubicBezTo>
                <a:cubicBezTo>
                  <a:pt x="2004520" y="630434"/>
                  <a:pt x="1918101" y="561137"/>
                  <a:pt x="1693467" y="578882"/>
                </a:cubicBezTo>
                <a:cubicBezTo>
                  <a:pt x="1468833" y="596627"/>
                  <a:pt x="1337683" y="526658"/>
                  <a:pt x="1237186" y="578882"/>
                </a:cubicBezTo>
                <a:cubicBezTo>
                  <a:pt x="1136689" y="631106"/>
                  <a:pt x="850947" y="562206"/>
                  <a:pt x="677204" y="578882"/>
                </a:cubicBezTo>
                <a:cubicBezTo>
                  <a:pt x="503461" y="595558"/>
                  <a:pt x="322811" y="577530"/>
                  <a:pt x="96482" y="578882"/>
                </a:cubicBezTo>
                <a:cubicBezTo>
                  <a:pt x="42384" y="583883"/>
                  <a:pt x="5505" y="534329"/>
                  <a:pt x="0" y="482400"/>
                </a:cubicBezTo>
                <a:cubicBezTo>
                  <a:pt x="-12405" y="341857"/>
                  <a:pt x="42830" y="189274"/>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Khoai tây</a:t>
            </a:r>
            <a:endParaRPr lang="en-US" sz="2800">
              <a:latin typeface="Nunito Black" panose="00000A00000000000000" pitchFamily="2" charset="0"/>
            </a:endParaRPr>
          </a:p>
        </p:txBody>
      </p:sp>
      <p:sp>
        <p:nvSpPr>
          <p:cNvPr id="15" name="Freeform: Shape 14"/>
          <p:cNvSpPr/>
          <p:nvPr/>
        </p:nvSpPr>
        <p:spPr>
          <a:xfrm>
            <a:off x="8229600" y="4779359"/>
            <a:ext cx="1500554" cy="1420837"/>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TextBox 15"/>
          <p:cNvSpPr txBox="1"/>
          <p:nvPr/>
        </p:nvSpPr>
        <p:spPr>
          <a:xfrm>
            <a:off x="7326041" y="4337261"/>
            <a:ext cx="1046307" cy="578882"/>
          </a:xfrm>
          <a:custGeom>
            <a:avLst/>
            <a:gdLst>
              <a:gd name="connsiteX0" fmla="*/ 0 w 1046307"/>
              <a:gd name="connsiteY0" fmla="*/ 96482 h 578882"/>
              <a:gd name="connsiteX1" fmla="*/ 96482 w 1046307"/>
              <a:gd name="connsiteY1" fmla="*/ 0 h 578882"/>
              <a:gd name="connsiteX2" fmla="*/ 540220 w 1046307"/>
              <a:gd name="connsiteY2" fmla="*/ 0 h 578882"/>
              <a:gd name="connsiteX3" fmla="*/ 949825 w 1046307"/>
              <a:gd name="connsiteY3" fmla="*/ 0 h 578882"/>
              <a:gd name="connsiteX4" fmla="*/ 1046307 w 1046307"/>
              <a:gd name="connsiteY4" fmla="*/ 96482 h 578882"/>
              <a:gd name="connsiteX5" fmla="*/ 1046307 w 1046307"/>
              <a:gd name="connsiteY5" fmla="*/ 482400 h 578882"/>
              <a:gd name="connsiteX6" fmla="*/ 949825 w 1046307"/>
              <a:gd name="connsiteY6" fmla="*/ 578882 h 578882"/>
              <a:gd name="connsiteX7" fmla="*/ 506087 w 1046307"/>
              <a:gd name="connsiteY7" fmla="*/ 578882 h 578882"/>
              <a:gd name="connsiteX8" fmla="*/ 96482 w 1046307"/>
              <a:gd name="connsiteY8" fmla="*/ 578882 h 578882"/>
              <a:gd name="connsiteX9" fmla="*/ 0 w 1046307"/>
              <a:gd name="connsiteY9" fmla="*/ 482400 h 578882"/>
              <a:gd name="connsiteX10" fmla="*/ 0 w 1046307"/>
              <a:gd name="connsiteY10"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307" h="578882" fill="none" extrusionOk="0">
                <a:moveTo>
                  <a:pt x="0" y="96482"/>
                </a:moveTo>
                <a:cubicBezTo>
                  <a:pt x="6694" y="38091"/>
                  <a:pt x="45064" y="1750"/>
                  <a:pt x="96482" y="0"/>
                </a:cubicBezTo>
                <a:cubicBezTo>
                  <a:pt x="236697" y="-50627"/>
                  <a:pt x="352501" y="11135"/>
                  <a:pt x="540220" y="0"/>
                </a:cubicBezTo>
                <a:cubicBezTo>
                  <a:pt x="727939" y="-11135"/>
                  <a:pt x="782573" y="27297"/>
                  <a:pt x="949825" y="0"/>
                </a:cubicBezTo>
                <a:cubicBezTo>
                  <a:pt x="1010206" y="3880"/>
                  <a:pt x="1059915" y="35576"/>
                  <a:pt x="1046307" y="96482"/>
                </a:cubicBezTo>
                <a:cubicBezTo>
                  <a:pt x="1069580" y="186637"/>
                  <a:pt x="1019788" y="345969"/>
                  <a:pt x="1046307" y="482400"/>
                </a:cubicBezTo>
                <a:cubicBezTo>
                  <a:pt x="1043054" y="538331"/>
                  <a:pt x="1001949" y="580581"/>
                  <a:pt x="949825" y="578882"/>
                </a:cubicBezTo>
                <a:cubicBezTo>
                  <a:pt x="849691" y="592957"/>
                  <a:pt x="600822" y="543069"/>
                  <a:pt x="506087" y="578882"/>
                </a:cubicBezTo>
                <a:cubicBezTo>
                  <a:pt x="411352" y="614695"/>
                  <a:pt x="190502" y="578860"/>
                  <a:pt x="96482" y="578882"/>
                </a:cubicBezTo>
                <a:cubicBezTo>
                  <a:pt x="34758" y="569093"/>
                  <a:pt x="-4589" y="542010"/>
                  <a:pt x="0" y="482400"/>
                </a:cubicBezTo>
                <a:cubicBezTo>
                  <a:pt x="-36587" y="318074"/>
                  <a:pt x="8205" y="240068"/>
                  <a:pt x="0" y="96482"/>
                </a:cubicBezTo>
                <a:close/>
              </a:path>
              <a:path w="1046307" h="578882" stroke="0" extrusionOk="0">
                <a:moveTo>
                  <a:pt x="0" y="96482"/>
                </a:moveTo>
                <a:cubicBezTo>
                  <a:pt x="1505" y="44323"/>
                  <a:pt x="48319" y="-11766"/>
                  <a:pt x="96482" y="0"/>
                </a:cubicBezTo>
                <a:cubicBezTo>
                  <a:pt x="241990" y="-34466"/>
                  <a:pt x="330232" y="24095"/>
                  <a:pt x="523154" y="0"/>
                </a:cubicBezTo>
                <a:cubicBezTo>
                  <a:pt x="716076" y="-24095"/>
                  <a:pt x="754156" y="32531"/>
                  <a:pt x="949825" y="0"/>
                </a:cubicBezTo>
                <a:cubicBezTo>
                  <a:pt x="1006427" y="5917"/>
                  <a:pt x="1045406" y="29222"/>
                  <a:pt x="1046307" y="96482"/>
                </a:cubicBezTo>
                <a:cubicBezTo>
                  <a:pt x="1087090" y="197041"/>
                  <a:pt x="1013523" y="340368"/>
                  <a:pt x="1046307" y="482400"/>
                </a:cubicBezTo>
                <a:cubicBezTo>
                  <a:pt x="1042803" y="524501"/>
                  <a:pt x="1005685" y="570796"/>
                  <a:pt x="949825" y="578882"/>
                </a:cubicBezTo>
                <a:cubicBezTo>
                  <a:pt x="780882" y="622672"/>
                  <a:pt x="605186" y="560827"/>
                  <a:pt x="514620" y="578882"/>
                </a:cubicBezTo>
                <a:cubicBezTo>
                  <a:pt x="424054" y="596937"/>
                  <a:pt x="259009" y="545808"/>
                  <a:pt x="96482" y="578882"/>
                </a:cubicBezTo>
                <a:cubicBezTo>
                  <a:pt x="56262" y="571499"/>
                  <a:pt x="-1653" y="525161"/>
                  <a:pt x="0" y="482400"/>
                </a:cubicBezTo>
                <a:cubicBezTo>
                  <a:pt x="-16900" y="362607"/>
                  <a:pt x="22219" y="255399"/>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Thịt</a:t>
            </a:r>
            <a:endParaRPr lang="en-US" sz="2800">
              <a:latin typeface="Nunito Black" panose="00000A00000000000000" pitchFamily="2" charset="0"/>
            </a:endParaRPr>
          </a:p>
        </p:txBody>
      </p:sp>
      <p:sp>
        <p:nvSpPr>
          <p:cNvPr id="25" name="Freeform: Shape 24"/>
          <p:cNvSpPr/>
          <p:nvPr/>
        </p:nvSpPr>
        <p:spPr>
          <a:xfrm>
            <a:off x="10165963" y="3784209"/>
            <a:ext cx="1231493" cy="885498"/>
          </a:xfrm>
          <a:custGeom>
            <a:avLst/>
            <a:gdLst>
              <a:gd name="connsiteX0" fmla="*/ 1116659 w 1472104"/>
              <a:gd name="connsiteY0" fmla="*/ 140677 h 1280160"/>
              <a:gd name="connsiteX1" fmla="*/ 933779 w 1472104"/>
              <a:gd name="connsiteY1" fmla="*/ 14068 h 1280160"/>
              <a:gd name="connsiteX2" fmla="*/ 849373 w 1472104"/>
              <a:gd name="connsiteY2" fmla="*/ 0 h 1280160"/>
              <a:gd name="connsiteX3" fmla="*/ 427342 w 1472104"/>
              <a:gd name="connsiteY3" fmla="*/ 14068 h 1280160"/>
              <a:gd name="connsiteX4" fmla="*/ 385139 w 1472104"/>
              <a:gd name="connsiteY4" fmla="*/ 42204 h 1280160"/>
              <a:gd name="connsiteX5" fmla="*/ 314801 w 1472104"/>
              <a:gd name="connsiteY5" fmla="*/ 84407 h 1280160"/>
              <a:gd name="connsiteX6" fmla="*/ 174124 w 1472104"/>
              <a:gd name="connsiteY6" fmla="*/ 182880 h 1280160"/>
              <a:gd name="connsiteX7" fmla="*/ 103785 w 1472104"/>
              <a:gd name="connsiteY7" fmla="*/ 295422 h 1280160"/>
              <a:gd name="connsiteX8" fmla="*/ 89718 w 1472104"/>
              <a:gd name="connsiteY8" fmla="*/ 351693 h 1280160"/>
              <a:gd name="connsiteX9" fmla="*/ 75650 w 1472104"/>
              <a:gd name="connsiteY9" fmla="*/ 436099 h 1280160"/>
              <a:gd name="connsiteX10" fmla="*/ 19379 w 1472104"/>
              <a:gd name="connsiteY10" fmla="*/ 492370 h 1280160"/>
              <a:gd name="connsiteX11" fmla="*/ 75650 w 1472104"/>
              <a:gd name="connsiteY11" fmla="*/ 731520 h 1280160"/>
              <a:gd name="connsiteX12" fmla="*/ 441410 w 1472104"/>
              <a:gd name="connsiteY12" fmla="*/ 1012874 h 1280160"/>
              <a:gd name="connsiteX13" fmla="*/ 553952 w 1472104"/>
              <a:gd name="connsiteY13" fmla="*/ 1097280 h 1280160"/>
              <a:gd name="connsiteX14" fmla="*/ 582087 w 1472104"/>
              <a:gd name="connsiteY14" fmla="*/ 1153551 h 1280160"/>
              <a:gd name="connsiteX15" fmla="*/ 652425 w 1472104"/>
              <a:gd name="connsiteY15" fmla="*/ 1237957 h 1280160"/>
              <a:gd name="connsiteX16" fmla="*/ 764967 w 1472104"/>
              <a:gd name="connsiteY16" fmla="*/ 1252025 h 1280160"/>
              <a:gd name="connsiteX17" fmla="*/ 807170 w 1472104"/>
              <a:gd name="connsiteY17" fmla="*/ 1280160 h 1280160"/>
              <a:gd name="connsiteX18" fmla="*/ 1313607 w 1472104"/>
              <a:gd name="connsiteY18" fmla="*/ 1252025 h 1280160"/>
              <a:gd name="connsiteX19" fmla="*/ 1355810 w 1472104"/>
              <a:gd name="connsiteY19" fmla="*/ 1209822 h 1280160"/>
              <a:gd name="connsiteX20" fmla="*/ 1440216 w 1472104"/>
              <a:gd name="connsiteY20" fmla="*/ 1041010 h 1280160"/>
              <a:gd name="connsiteX21" fmla="*/ 1468352 w 1472104"/>
              <a:gd name="connsiteY21" fmla="*/ 928468 h 1280160"/>
              <a:gd name="connsiteX22" fmla="*/ 1398013 w 1472104"/>
              <a:gd name="connsiteY22" fmla="*/ 351693 h 1280160"/>
              <a:gd name="connsiteX23" fmla="*/ 1341742 w 1472104"/>
              <a:gd name="connsiteY23" fmla="*/ 267287 h 1280160"/>
              <a:gd name="connsiteX24" fmla="*/ 1299539 w 1472104"/>
              <a:gd name="connsiteY24" fmla="*/ 196948 h 1280160"/>
              <a:gd name="connsiteX25" fmla="*/ 1229201 w 1472104"/>
              <a:gd name="connsiteY25" fmla="*/ 154745 h 1280160"/>
              <a:gd name="connsiteX26" fmla="*/ 1060389 w 1472104"/>
              <a:gd name="connsiteY26" fmla="*/ 70339 h 1280160"/>
              <a:gd name="connsiteX27" fmla="*/ 990050 w 1472104"/>
              <a:gd name="connsiteY27" fmla="*/ 5627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2104" h="1280160">
                <a:moveTo>
                  <a:pt x="1116659" y="140677"/>
                </a:moveTo>
                <a:cubicBezTo>
                  <a:pt x="1098223" y="126850"/>
                  <a:pt x="976700" y="29676"/>
                  <a:pt x="933779" y="14068"/>
                </a:cubicBezTo>
                <a:cubicBezTo>
                  <a:pt x="906973" y="4320"/>
                  <a:pt x="877508" y="4689"/>
                  <a:pt x="849373" y="0"/>
                </a:cubicBezTo>
                <a:cubicBezTo>
                  <a:pt x="708696" y="4689"/>
                  <a:pt x="567519" y="1324"/>
                  <a:pt x="427342" y="14068"/>
                </a:cubicBezTo>
                <a:cubicBezTo>
                  <a:pt x="410504" y="15599"/>
                  <a:pt x="399476" y="33243"/>
                  <a:pt x="385139" y="42204"/>
                </a:cubicBezTo>
                <a:cubicBezTo>
                  <a:pt x="361953" y="56696"/>
                  <a:pt x="337551" y="69240"/>
                  <a:pt x="314801" y="84407"/>
                </a:cubicBezTo>
                <a:cubicBezTo>
                  <a:pt x="267175" y="116157"/>
                  <a:pt x="174124" y="182880"/>
                  <a:pt x="174124" y="182880"/>
                </a:cubicBezTo>
                <a:cubicBezTo>
                  <a:pt x="140930" y="227139"/>
                  <a:pt x="123094" y="243930"/>
                  <a:pt x="103785" y="295422"/>
                </a:cubicBezTo>
                <a:cubicBezTo>
                  <a:pt x="96996" y="313525"/>
                  <a:pt x="93510" y="332734"/>
                  <a:pt x="89718" y="351693"/>
                </a:cubicBezTo>
                <a:cubicBezTo>
                  <a:pt x="84124" y="379663"/>
                  <a:pt x="88406" y="410587"/>
                  <a:pt x="75650" y="436099"/>
                </a:cubicBezTo>
                <a:cubicBezTo>
                  <a:pt x="63787" y="459825"/>
                  <a:pt x="38136" y="473613"/>
                  <a:pt x="19379" y="492370"/>
                </a:cubicBezTo>
                <a:cubicBezTo>
                  <a:pt x="-14959" y="595388"/>
                  <a:pt x="-8009" y="545611"/>
                  <a:pt x="75650" y="731520"/>
                </a:cubicBezTo>
                <a:cubicBezTo>
                  <a:pt x="147486" y="891155"/>
                  <a:pt x="292388" y="893657"/>
                  <a:pt x="441410" y="1012874"/>
                </a:cubicBezTo>
                <a:cubicBezTo>
                  <a:pt x="524951" y="1079707"/>
                  <a:pt x="486766" y="1052490"/>
                  <a:pt x="553952" y="1097280"/>
                </a:cubicBezTo>
                <a:cubicBezTo>
                  <a:pt x="563330" y="1116037"/>
                  <a:pt x="573826" y="1134276"/>
                  <a:pt x="582087" y="1153551"/>
                </a:cubicBezTo>
                <a:cubicBezTo>
                  <a:pt x="601752" y="1199436"/>
                  <a:pt x="587166" y="1216204"/>
                  <a:pt x="652425" y="1237957"/>
                </a:cubicBezTo>
                <a:cubicBezTo>
                  <a:pt x="688291" y="1249912"/>
                  <a:pt x="727453" y="1247336"/>
                  <a:pt x="764967" y="1252025"/>
                </a:cubicBezTo>
                <a:cubicBezTo>
                  <a:pt x="779035" y="1261403"/>
                  <a:pt x="790263" y="1280160"/>
                  <a:pt x="807170" y="1280160"/>
                </a:cubicBezTo>
                <a:cubicBezTo>
                  <a:pt x="976243" y="1280160"/>
                  <a:pt x="1145907" y="1273525"/>
                  <a:pt x="1313607" y="1252025"/>
                </a:cubicBezTo>
                <a:cubicBezTo>
                  <a:pt x="1333340" y="1249495"/>
                  <a:pt x="1345574" y="1226882"/>
                  <a:pt x="1355810" y="1209822"/>
                </a:cubicBezTo>
                <a:cubicBezTo>
                  <a:pt x="1388178" y="1155875"/>
                  <a:pt x="1413611" y="1098020"/>
                  <a:pt x="1440216" y="1041010"/>
                </a:cubicBezTo>
                <a:cubicBezTo>
                  <a:pt x="1455357" y="1008565"/>
                  <a:pt x="1461838" y="961036"/>
                  <a:pt x="1468352" y="928468"/>
                </a:cubicBezTo>
                <a:cubicBezTo>
                  <a:pt x="1443330" y="478090"/>
                  <a:pt x="1526455" y="553529"/>
                  <a:pt x="1398013" y="351693"/>
                </a:cubicBezTo>
                <a:cubicBezTo>
                  <a:pt x="1379859" y="323165"/>
                  <a:pt x="1359896" y="295815"/>
                  <a:pt x="1341742" y="267287"/>
                </a:cubicBezTo>
                <a:cubicBezTo>
                  <a:pt x="1327062" y="244219"/>
                  <a:pt x="1318873" y="216282"/>
                  <a:pt x="1299539" y="196948"/>
                </a:cubicBezTo>
                <a:cubicBezTo>
                  <a:pt x="1280205" y="177614"/>
                  <a:pt x="1251601" y="170425"/>
                  <a:pt x="1229201" y="154745"/>
                </a:cubicBezTo>
                <a:cubicBezTo>
                  <a:pt x="1119540" y="77982"/>
                  <a:pt x="1202132" y="105775"/>
                  <a:pt x="1060389" y="70339"/>
                </a:cubicBezTo>
                <a:cubicBezTo>
                  <a:pt x="1037192" y="64540"/>
                  <a:pt x="990050" y="56271"/>
                  <a:pt x="990050" y="56271"/>
                </a:cubicBezTo>
              </a:path>
            </a:pathLst>
          </a:cu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6" name="TextBox 25"/>
          <p:cNvSpPr txBox="1"/>
          <p:nvPr/>
        </p:nvSpPr>
        <p:spPr>
          <a:xfrm>
            <a:off x="10583910" y="3140211"/>
            <a:ext cx="1413215" cy="578882"/>
          </a:xfrm>
          <a:custGeom>
            <a:avLst/>
            <a:gdLst>
              <a:gd name="connsiteX0" fmla="*/ 0 w 1413215"/>
              <a:gd name="connsiteY0" fmla="*/ 96482 h 578882"/>
              <a:gd name="connsiteX1" fmla="*/ 96482 w 1413215"/>
              <a:gd name="connsiteY1" fmla="*/ 0 h 578882"/>
              <a:gd name="connsiteX2" fmla="*/ 478827 w 1413215"/>
              <a:gd name="connsiteY2" fmla="*/ 0 h 578882"/>
              <a:gd name="connsiteX3" fmla="*/ 897780 w 1413215"/>
              <a:gd name="connsiteY3" fmla="*/ 0 h 578882"/>
              <a:gd name="connsiteX4" fmla="*/ 1316733 w 1413215"/>
              <a:gd name="connsiteY4" fmla="*/ 0 h 578882"/>
              <a:gd name="connsiteX5" fmla="*/ 1413215 w 1413215"/>
              <a:gd name="connsiteY5" fmla="*/ 96482 h 578882"/>
              <a:gd name="connsiteX6" fmla="*/ 1413215 w 1413215"/>
              <a:gd name="connsiteY6" fmla="*/ 482400 h 578882"/>
              <a:gd name="connsiteX7" fmla="*/ 1316733 w 1413215"/>
              <a:gd name="connsiteY7" fmla="*/ 578882 h 578882"/>
              <a:gd name="connsiteX8" fmla="*/ 897780 w 1413215"/>
              <a:gd name="connsiteY8" fmla="*/ 578882 h 578882"/>
              <a:gd name="connsiteX9" fmla="*/ 515435 w 1413215"/>
              <a:gd name="connsiteY9" fmla="*/ 578882 h 578882"/>
              <a:gd name="connsiteX10" fmla="*/ 96482 w 1413215"/>
              <a:gd name="connsiteY10" fmla="*/ 578882 h 578882"/>
              <a:gd name="connsiteX11" fmla="*/ 0 w 1413215"/>
              <a:gd name="connsiteY11" fmla="*/ 482400 h 578882"/>
              <a:gd name="connsiteX12" fmla="*/ 0 w 1413215"/>
              <a:gd name="connsiteY12" fmla="*/ 96482 h 5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215" h="578882" fill="none" extrusionOk="0">
                <a:moveTo>
                  <a:pt x="0" y="96482"/>
                </a:moveTo>
                <a:cubicBezTo>
                  <a:pt x="-804" y="40730"/>
                  <a:pt x="33328" y="11116"/>
                  <a:pt x="96482" y="0"/>
                </a:cubicBezTo>
                <a:cubicBezTo>
                  <a:pt x="190838" y="-29205"/>
                  <a:pt x="290759" y="38042"/>
                  <a:pt x="478827" y="0"/>
                </a:cubicBezTo>
                <a:cubicBezTo>
                  <a:pt x="666896" y="-38042"/>
                  <a:pt x="738911" y="37502"/>
                  <a:pt x="897780" y="0"/>
                </a:cubicBezTo>
                <a:cubicBezTo>
                  <a:pt x="1056649" y="-37502"/>
                  <a:pt x="1174650" y="46334"/>
                  <a:pt x="1316733" y="0"/>
                </a:cubicBezTo>
                <a:cubicBezTo>
                  <a:pt x="1366766" y="2645"/>
                  <a:pt x="1412053" y="44895"/>
                  <a:pt x="1413215" y="96482"/>
                </a:cubicBezTo>
                <a:cubicBezTo>
                  <a:pt x="1438177" y="200223"/>
                  <a:pt x="1373924" y="390415"/>
                  <a:pt x="1413215" y="482400"/>
                </a:cubicBezTo>
                <a:cubicBezTo>
                  <a:pt x="1409354" y="536501"/>
                  <a:pt x="1374470" y="591539"/>
                  <a:pt x="1316733" y="578882"/>
                </a:cubicBezTo>
                <a:cubicBezTo>
                  <a:pt x="1176592" y="604962"/>
                  <a:pt x="1002676" y="571386"/>
                  <a:pt x="897780" y="578882"/>
                </a:cubicBezTo>
                <a:cubicBezTo>
                  <a:pt x="792884" y="586378"/>
                  <a:pt x="630206" y="575196"/>
                  <a:pt x="515435" y="578882"/>
                </a:cubicBezTo>
                <a:cubicBezTo>
                  <a:pt x="400665" y="582568"/>
                  <a:pt x="274504" y="541640"/>
                  <a:pt x="96482" y="578882"/>
                </a:cubicBezTo>
                <a:cubicBezTo>
                  <a:pt x="44379" y="570885"/>
                  <a:pt x="2360" y="534015"/>
                  <a:pt x="0" y="482400"/>
                </a:cubicBezTo>
                <a:cubicBezTo>
                  <a:pt x="-42064" y="333320"/>
                  <a:pt x="10172" y="233978"/>
                  <a:pt x="0" y="96482"/>
                </a:cubicBezTo>
                <a:close/>
              </a:path>
              <a:path w="1413215" h="578882" stroke="0" extrusionOk="0">
                <a:moveTo>
                  <a:pt x="0" y="96482"/>
                </a:moveTo>
                <a:cubicBezTo>
                  <a:pt x="1505" y="44323"/>
                  <a:pt x="48319" y="-11766"/>
                  <a:pt x="96482" y="0"/>
                </a:cubicBezTo>
                <a:cubicBezTo>
                  <a:pt x="226922" y="-1114"/>
                  <a:pt x="375138" y="31652"/>
                  <a:pt x="503232" y="0"/>
                </a:cubicBezTo>
                <a:cubicBezTo>
                  <a:pt x="631326" y="-31652"/>
                  <a:pt x="776679" y="3769"/>
                  <a:pt x="934388" y="0"/>
                </a:cubicBezTo>
                <a:cubicBezTo>
                  <a:pt x="1092097" y="-3769"/>
                  <a:pt x="1126080" y="3108"/>
                  <a:pt x="1316733" y="0"/>
                </a:cubicBezTo>
                <a:cubicBezTo>
                  <a:pt x="1373321" y="14781"/>
                  <a:pt x="1414867" y="45581"/>
                  <a:pt x="1413215" y="96482"/>
                </a:cubicBezTo>
                <a:cubicBezTo>
                  <a:pt x="1440526" y="234190"/>
                  <a:pt x="1383699" y="330337"/>
                  <a:pt x="1413215" y="482400"/>
                </a:cubicBezTo>
                <a:cubicBezTo>
                  <a:pt x="1426205" y="532373"/>
                  <a:pt x="1368478" y="584375"/>
                  <a:pt x="1316733" y="578882"/>
                </a:cubicBezTo>
                <a:cubicBezTo>
                  <a:pt x="1145409" y="591285"/>
                  <a:pt x="1042266" y="562561"/>
                  <a:pt x="897780" y="578882"/>
                </a:cubicBezTo>
                <a:cubicBezTo>
                  <a:pt x="753294" y="595203"/>
                  <a:pt x="679088" y="532348"/>
                  <a:pt x="466625" y="578882"/>
                </a:cubicBezTo>
                <a:cubicBezTo>
                  <a:pt x="254162" y="625416"/>
                  <a:pt x="201140" y="569484"/>
                  <a:pt x="96482" y="578882"/>
                </a:cubicBezTo>
                <a:cubicBezTo>
                  <a:pt x="41840" y="576327"/>
                  <a:pt x="3934" y="536455"/>
                  <a:pt x="0" y="482400"/>
                </a:cubicBezTo>
                <a:cubicBezTo>
                  <a:pt x="-39273" y="336476"/>
                  <a:pt x="26750" y="276556"/>
                  <a:pt x="0" y="96482"/>
                </a:cubicBezTo>
                <a:close/>
              </a:path>
            </a:pathLst>
          </a:custGeom>
          <a:solidFill>
            <a:srgbClr val="D5EAD7"/>
          </a:solidFill>
          <a:ln w="28575">
            <a:solidFill>
              <a:srgbClr val="FF0000"/>
            </a:solidFill>
            <a:prstDash val="sysDash"/>
          </a:ln>
        </p:spPr>
        <p:txBody>
          <a:bodyPr wrap="square" rtlCol="0">
            <a:spAutoFit/>
          </a:bodyPr>
          <a:lstStyle/>
          <a:p>
            <a:pPr algn="ctr"/>
            <a:r>
              <a:rPr lang="en-US" sz="2800">
                <a:latin typeface="Nunito Black" panose="00000A00000000000000" pitchFamily="2" charset="0"/>
              </a:rPr>
              <a:t>Trứng</a:t>
            </a:r>
            <a:endParaRPr lang="en-US" sz="2800">
              <a:latin typeface="Nunito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P spid="11" grpId="0" animBg="1"/>
      <p:bldP spid="12" grpId="0" animBg="1"/>
      <p:bldP spid="13" grpId="0" animBg="1"/>
      <p:bldP spid="14" grpId="0" animBg="1"/>
      <p:bldP spid="15" grpId="0" animBg="1"/>
      <p:bldP spid="16"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8722"/>
          <a:stretch>
            <a:fillRect/>
          </a:stretch>
        </p:blipFill>
        <p:spPr>
          <a:xfrm>
            <a:off x="0" y="0"/>
            <a:ext cx="1143000" cy="914400"/>
          </a:xfrm>
          <a:prstGeom prst="rect">
            <a:avLst/>
          </a:prstGeom>
        </p:spPr>
      </p:pic>
      <p:pic>
        <p:nvPicPr>
          <p:cNvPr id="1026" name="Picture 2" descr="20220526030245_wm_shs-tieng-viet-3---tap-1"/>
          <p:cNvPicPr>
            <a:picLocks noChangeAspect="1" noChangeArrowheads="1"/>
          </p:cNvPicPr>
          <p:nvPr/>
        </p:nvPicPr>
        <p:blipFill rotWithShape="1">
          <a:blip r:embed="rId3">
            <a:extLst>
              <a:ext uri="{28A0092B-C50C-407E-A947-70E740481C1C}">
                <a14:useLocalDpi xmlns:a14="http://schemas.microsoft.com/office/drawing/2010/main" val="0"/>
              </a:ext>
            </a:extLst>
          </a:blip>
          <a:srcRect t="24033" b="29102"/>
          <a:stretch>
            <a:fillRect/>
          </a:stretch>
        </p:blipFill>
        <p:spPr bwMode="auto">
          <a:xfrm>
            <a:off x="2461846" y="455770"/>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9265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25351" y="455770"/>
            <a:ext cx="587326"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68839" y="1018478"/>
            <a:ext cx="6498822" cy="492443"/>
          </a:xfrm>
          <a:prstGeom prst="rect">
            <a:avLst/>
          </a:prstGeom>
          <a:noFill/>
        </p:spPr>
        <p:txBody>
          <a:bodyPr wrap="square">
            <a:spAutoFit/>
          </a:bodyPr>
          <a:lstStyle/>
          <a:p>
            <a:pPr algn="just"/>
            <a:r>
              <a:rPr lang="en-US" sz="2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 Đoán xem hai mẹ con đang làm gì?</a:t>
            </a:r>
            <a:endParaRPr lang="en-US" sz="2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0" y="4105945"/>
            <a:ext cx="4487594" cy="1055608"/>
          </a:xfrm>
          <a:prstGeom prst="wedgeRoundRectCallout">
            <a:avLst>
              <a:gd name="adj1" fmla="val -28890"/>
              <a:gd name="adj2" fmla="val 83940"/>
              <a:gd name="adj3" fmla="val 16667"/>
            </a:avLst>
          </a:prstGeom>
          <a:solidFill>
            <a:srgbClr val="D5EAD7"/>
          </a:solidFill>
          <a:ln w="28575">
            <a:solidFill>
              <a:srgbClr val="FF0000"/>
            </a:solidFill>
          </a:ln>
        </p:spPr>
        <p:txBody>
          <a:bodyPr wrap="square">
            <a:spAutoFit/>
          </a:bodyPr>
          <a:lstStyle/>
          <a:p>
            <a:pPr algn="ctr"/>
            <a:r>
              <a:rPr lang="vi-VN" sz="2800" b="0" i="0">
                <a:solidFill>
                  <a:srgbClr val="FF0000"/>
                </a:solidFill>
                <a:effectLst/>
                <a:latin typeface="Nunito Black" panose="00000A00000000000000" pitchFamily="2" charset="0"/>
              </a:rPr>
              <a:t>Hai mẹ con đang chuẩn bị nấu cơm.</a:t>
            </a:r>
            <a:endParaRPr lang="en-US" sz="2800">
              <a:solidFill>
                <a:srgbClr val="FF0000"/>
              </a:solidFill>
              <a:latin typeface="Nunito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12217021" cy="954107"/>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Thứ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Tư</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ngày</a:t>
            </a:r>
            <a:r>
              <a:rPr lang="en-US" sz="2800" b="1" dirty="0">
                <a:solidFill>
                  <a:srgbClr val="7030A0"/>
                </a:solidFill>
                <a:latin typeface="Times New Roman" panose="02020603050405020304" pitchFamily="18" charset="0"/>
                <a:cs typeface="Times New Roman" panose="02020603050405020304" pitchFamily="18" charset="0"/>
              </a:rPr>
              <a:t> 02 </a:t>
            </a:r>
            <a:r>
              <a:rPr lang="en-US" sz="2800" b="1" dirty="0" err="1">
                <a:solidFill>
                  <a:srgbClr val="7030A0"/>
                </a:solidFill>
                <a:latin typeface="Times New Roman" panose="02020603050405020304" pitchFamily="18" charset="0"/>
                <a:cs typeface="Times New Roman" panose="02020603050405020304" pitchFamily="18" charset="0"/>
              </a:rPr>
              <a:t>tháng</a:t>
            </a:r>
            <a:r>
              <a:rPr lang="en-US" sz="2800" b="1" dirty="0">
                <a:solidFill>
                  <a:srgbClr val="7030A0"/>
                </a:solidFill>
                <a:latin typeface="Times New Roman" panose="02020603050405020304" pitchFamily="18" charset="0"/>
                <a:cs typeface="Times New Roman" panose="02020603050405020304" pitchFamily="18" charset="0"/>
              </a:rPr>
              <a:t> 10 </a:t>
            </a:r>
            <a:r>
              <a:rPr lang="en-US" sz="2800" b="1" dirty="0" err="1">
                <a:solidFill>
                  <a:srgbClr val="7030A0"/>
                </a:solidFill>
                <a:latin typeface="Times New Roman" panose="02020603050405020304" pitchFamily="18" charset="0"/>
                <a:cs typeface="Times New Roman" panose="02020603050405020304" pitchFamily="18" charset="0"/>
              </a:rPr>
              <a:t>năm</a:t>
            </a:r>
            <a:r>
              <a:rPr lang="en-US" sz="2800" b="1" dirty="0">
                <a:solidFill>
                  <a:srgbClr val="7030A0"/>
                </a:solidFill>
                <a:latin typeface="Times New Roman" panose="02020603050405020304" pitchFamily="18" charset="0"/>
                <a:cs typeface="Times New Roman" panose="02020603050405020304" pitchFamily="18" charset="0"/>
              </a:rPr>
              <a:t> 2024</a:t>
            </a:r>
            <a:endParaRPr lang="en-US" sz="2800" b="1" dirty="0">
              <a:solidFill>
                <a:srgbClr val="7030A0"/>
              </a:solidFill>
              <a:latin typeface="Times New Roman" panose="02020603050405020304" pitchFamily="18" charset="0"/>
              <a:cs typeface="Times New Roman" panose="02020603050405020304" pitchFamily="18" charset="0"/>
            </a:endParaRPr>
          </a:p>
          <a:p>
            <a:pPr algn="ctr"/>
            <a:r>
              <a:rPr lang="en-US" sz="2800" b="1" dirty="0" err="1">
                <a:solidFill>
                  <a:srgbClr val="7030A0"/>
                </a:solidFill>
                <a:latin typeface="Times New Roman" panose="02020603050405020304" pitchFamily="18" charset="0"/>
                <a:cs typeface="Times New Roman" panose="02020603050405020304" pitchFamily="18" charset="0"/>
              </a:rPr>
              <a:t>Tiếng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510" y="1163657"/>
            <a:ext cx="12192000" cy="1427143"/>
          </a:xfrm>
          <a:prstGeom prst="rect">
            <a:avLst/>
          </a:prstGeom>
        </p:spPr>
        <p:txBody>
          <a:bodyPr vert="horz" lIns="60960" tIns="30480" rIns="60960" bIns="30480" rtlCol="0" anchor="t">
            <a:normAutofit/>
          </a:bodyPr>
          <a:lstStyle/>
          <a:p>
            <a:pPr algn="ctr">
              <a:lnSpc>
                <a:spcPct val="90000"/>
              </a:lnSpc>
              <a:spcBef>
                <a:spcPct val="0"/>
              </a:spcBef>
              <a:spcAft>
                <a:spcPts val="400"/>
              </a:spcAft>
            </a:pPr>
            <a:r>
              <a:rPr lang="en-US" sz="3200" dirty="0" err="1">
                <a:solidFill>
                  <a:srgbClr val="7030A0"/>
                </a:solidFill>
                <a:latin typeface="Times New Roman" panose="02020603050405020304" pitchFamily="18" charset="0"/>
                <a:ea typeface="+mj-ea"/>
                <a:cs typeface="Times New Roman" panose="02020603050405020304" pitchFamily="18" charset="0"/>
              </a:rPr>
              <a:t>Đọc</a:t>
            </a:r>
            <a:r>
              <a:rPr lang="en-US" sz="3200" dirty="0">
                <a:solidFill>
                  <a:srgbClr val="7030A0"/>
                </a:solidFill>
                <a:latin typeface="Times New Roman" panose="02020603050405020304" pitchFamily="18" charset="0"/>
                <a:ea typeface="+mj-ea"/>
                <a:cs typeface="Times New Roman" panose="02020603050405020304" pitchFamily="18" charset="0"/>
              </a:rPr>
              <a:t>:</a:t>
            </a:r>
            <a:r>
              <a:rPr lang="en-US" sz="3600" b="1" dirty="0">
                <a:solidFill>
                  <a:srgbClr val="7030A0"/>
                </a:solidFill>
                <a:latin typeface="Times New Roman" panose="02020603050405020304" pitchFamily="18" charset="0"/>
                <a:ea typeface="+mj-ea"/>
                <a:cs typeface="Times New Roman" panose="02020603050405020304" pitchFamily="18" charset="0"/>
              </a:rPr>
              <a:t> </a:t>
            </a:r>
            <a:r>
              <a:rPr lang="en-US" sz="3600" b="1" dirty="0" err="1">
                <a:solidFill>
                  <a:srgbClr val="7030A0"/>
                </a:solidFill>
                <a:latin typeface="Times New Roman" panose="02020603050405020304" pitchFamily="18" charset="0"/>
                <a:ea typeface="+mj-ea"/>
                <a:cs typeface="Times New Roman" panose="02020603050405020304" pitchFamily="18" charset="0"/>
              </a:rPr>
              <a:t>Tập</a:t>
            </a:r>
            <a:r>
              <a:rPr lang="en-US" sz="3600" b="1" dirty="0">
                <a:solidFill>
                  <a:srgbClr val="7030A0"/>
                </a:solidFill>
                <a:latin typeface="Times New Roman" panose="02020603050405020304" pitchFamily="18" charset="0"/>
                <a:ea typeface="+mj-ea"/>
                <a:cs typeface="Times New Roman" panose="02020603050405020304" pitchFamily="18" charset="0"/>
              </a:rPr>
              <a:t> </a:t>
            </a:r>
            <a:r>
              <a:rPr lang="en-US" sz="3600" b="1" dirty="0" err="1">
                <a:solidFill>
                  <a:srgbClr val="7030A0"/>
                </a:solidFill>
                <a:latin typeface="Times New Roman" panose="02020603050405020304" pitchFamily="18" charset="0"/>
                <a:ea typeface="+mj-ea"/>
                <a:cs typeface="Times New Roman" panose="02020603050405020304" pitchFamily="18" charset="0"/>
              </a:rPr>
              <a:t>nấu</a:t>
            </a:r>
            <a:r>
              <a:rPr lang="en-US" sz="3600" b="1" dirty="0">
                <a:solidFill>
                  <a:srgbClr val="7030A0"/>
                </a:solidFill>
                <a:latin typeface="Times New Roman" panose="02020603050405020304" pitchFamily="18" charset="0"/>
                <a:ea typeface="+mj-ea"/>
                <a:cs typeface="Times New Roman" panose="02020603050405020304" pitchFamily="18" charset="0"/>
              </a:rPr>
              <a:t> </a:t>
            </a:r>
            <a:r>
              <a:rPr lang="en-US" sz="3600" b="1" dirty="0" err="1">
                <a:solidFill>
                  <a:srgbClr val="7030A0"/>
                </a:solidFill>
                <a:latin typeface="Times New Roman" panose="02020603050405020304" pitchFamily="18" charset="0"/>
                <a:ea typeface="+mj-ea"/>
                <a:cs typeface="Times New Roman" panose="02020603050405020304" pitchFamily="18" charset="0"/>
              </a:rPr>
              <a:t>ăn</a:t>
            </a:r>
            <a:endParaRPr lang="en-US" sz="3600" b="1" dirty="0">
              <a:solidFill>
                <a:srgbClr val="7030A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6"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t="24033" b="29102"/>
          <a:stretch>
            <a:fillRect/>
          </a:stretch>
        </p:blipFill>
        <p:spPr bwMode="auto">
          <a:xfrm>
            <a:off x="2461846" y="455770"/>
            <a:ext cx="9347113" cy="6148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92650" y="455770"/>
            <a:ext cx="3251200" cy="1907602"/>
          </a:xfrm>
          <a:prstGeom prst="rect">
            <a:avLst/>
          </a:prstGeom>
          <a:solidFill>
            <a:srgbClr val="FEFBE4"/>
          </a:solidFill>
          <a:ln>
            <a:solidFill>
              <a:srgbClr val="FEF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38622" y="455770"/>
            <a:ext cx="1674055" cy="1907602"/>
          </a:xfrm>
          <a:prstGeom prst="rect">
            <a:avLst/>
          </a:prstGeom>
          <a:solidFill>
            <a:srgbClr val="D5EAD7"/>
          </a:solidFill>
          <a:ln>
            <a:solidFill>
              <a:srgbClr val="D5E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02523" y="455770"/>
            <a:ext cx="6265252" cy="2677656"/>
          </a:xfrm>
          <a:prstGeom prst="rect">
            <a:avLst/>
          </a:prstGeom>
          <a:noFill/>
        </p:spPr>
        <p:txBody>
          <a:bodyPr wrap="square" rtlCol="0">
            <a:spAutoFit/>
          </a:bodyPr>
          <a:lstStyle/>
          <a:p>
            <a:pPr algn="ctr"/>
            <a:r>
              <a:rPr lang="en-US" sz="2800">
                <a:solidFill>
                  <a:srgbClr val="FF0000"/>
                </a:solidFill>
                <a:latin typeface="Nunito Black" panose="00000A00000000000000" pitchFamily="2" charset="0"/>
              </a:rPr>
              <a:t>TẬP NẤU ĂN</a:t>
            </a:r>
            <a:endParaRPr lang="en-US" sz="2800">
              <a:solidFill>
                <a:srgbClr val="FF0000"/>
              </a:solidFill>
              <a:latin typeface="Nunito Black" panose="00000A00000000000000" pitchFamily="2" charset="0"/>
            </a:endParaRPr>
          </a:p>
          <a:p>
            <a:r>
              <a:rPr lang="en-US" sz="2800">
                <a:latin typeface="Nunito Black" panose="00000A00000000000000" pitchFamily="2" charset="0"/>
              </a:rPr>
              <a:t>	</a:t>
            </a:r>
            <a:r>
              <a:rPr lang="en-US" sz="2800">
                <a:solidFill>
                  <a:srgbClr val="002060"/>
                </a:solidFill>
                <a:latin typeface="Nunito Black" panose="00000A00000000000000" pitchFamily="2" charset="0"/>
              </a:rPr>
              <a:t>Hôm nay, mình vào bếp cùng mẹ và học được công thức làm món trứng đúc thịt. Món này dễ làm mà lại ngon. Mình chia sẻ với các bạn. Các bạn thử tham khảo nhé!</a:t>
            </a:r>
            <a:endParaRPr lang="en-US" sz="2800">
              <a:solidFill>
                <a:srgbClr val="002060"/>
              </a:solidFill>
              <a:latin typeface="Nunito Black" panose="00000A00000000000000" pitchFamily="2" charset="0"/>
            </a:endParaRPr>
          </a:p>
        </p:txBody>
      </p:sp>
      <p:pic>
        <p:nvPicPr>
          <p:cNvPr id="12" name="Picture 11"/>
          <p:cNvPicPr>
            <a:picLocks noChangeAspect="1"/>
          </p:cNvPicPr>
          <p:nvPr/>
        </p:nvPicPr>
        <p:blipFill>
          <a:blip r:embed="rId3"/>
          <a:stretch>
            <a:fillRect/>
          </a:stretch>
        </p:blipFill>
        <p:spPr>
          <a:xfrm>
            <a:off x="81718" y="15240"/>
            <a:ext cx="957155" cy="7620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074" name="Picture 2" descr="20220526030245_wm_shs-tieng-viet-3---tap-1"/>
          <p:cNvPicPr>
            <a:picLocks noChangeAspect="1" noChangeArrowheads="1"/>
          </p:cNvPicPr>
          <p:nvPr/>
        </p:nvPicPr>
        <p:blipFill rotWithShape="1">
          <a:blip r:embed="rId2">
            <a:extLst>
              <a:ext uri="{28A0092B-C50C-407E-A947-70E740481C1C}">
                <a14:useLocalDpi xmlns:a14="http://schemas.microsoft.com/office/drawing/2010/main" val="0"/>
              </a:ext>
            </a:extLst>
          </a:blip>
          <a:srcRect l="14566" t="3555" r="10771" b="74445"/>
          <a:stretch>
            <a:fillRect/>
          </a:stretch>
        </p:blipFill>
        <p:spPr bwMode="auto">
          <a:xfrm>
            <a:off x="3189149" y="81738"/>
            <a:ext cx="6934201" cy="2582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235559" y="2172652"/>
            <a:ext cx="2943225" cy="409575"/>
          </a:xfrm>
          <a:prstGeom prst="rect">
            <a:avLst/>
          </a:prstGeom>
        </p:spPr>
      </p:pic>
      <p:pic>
        <p:nvPicPr>
          <p:cNvPr id="9" name="Picture 8"/>
          <p:cNvPicPr>
            <a:picLocks noChangeAspect="1"/>
          </p:cNvPicPr>
          <p:nvPr/>
        </p:nvPicPr>
        <p:blipFill>
          <a:blip r:embed="rId4"/>
          <a:stretch>
            <a:fillRect/>
          </a:stretch>
        </p:blipFill>
        <p:spPr>
          <a:xfrm>
            <a:off x="81718" y="15240"/>
            <a:ext cx="957155" cy="762066"/>
          </a:xfrm>
          <a:prstGeom prst="rect">
            <a:avLst/>
          </a:prstGeom>
        </p:spPr>
      </p:pic>
      <p:pic>
        <p:nvPicPr>
          <p:cNvPr id="8" name="Picture 7"/>
          <p:cNvPicPr>
            <a:picLocks noChangeAspect="1"/>
          </p:cNvPicPr>
          <p:nvPr/>
        </p:nvPicPr>
        <p:blipFill>
          <a:blip r:embed="rId5"/>
          <a:stretch>
            <a:fillRect/>
          </a:stretch>
        </p:blipFill>
        <p:spPr>
          <a:xfrm>
            <a:off x="-31641" y="1968396"/>
            <a:ext cx="4267200" cy="1695450"/>
          </a:xfrm>
          <a:prstGeom prst="rect">
            <a:avLst/>
          </a:prstGeom>
        </p:spPr>
      </p:pic>
      <p:pic>
        <p:nvPicPr>
          <p:cNvPr id="11" name="Picture 10"/>
          <p:cNvPicPr>
            <a:picLocks noChangeAspect="1"/>
          </p:cNvPicPr>
          <p:nvPr/>
        </p:nvPicPr>
        <p:blipFill>
          <a:blip r:embed="rId6"/>
          <a:stretch>
            <a:fillRect/>
          </a:stretch>
        </p:blipFill>
        <p:spPr>
          <a:xfrm>
            <a:off x="6656250" y="2424620"/>
            <a:ext cx="4040325" cy="2104521"/>
          </a:xfrm>
          <a:prstGeom prst="rect">
            <a:avLst/>
          </a:prstGeom>
        </p:spPr>
      </p:pic>
      <p:pic>
        <p:nvPicPr>
          <p:cNvPr id="13" name="Picture 12"/>
          <p:cNvPicPr>
            <a:picLocks noChangeAspect="1"/>
          </p:cNvPicPr>
          <p:nvPr/>
        </p:nvPicPr>
        <p:blipFill>
          <a:blip r:embed="rId7"/>
          <a:stretch>
            <a:fillRect/>
          </a:stretch>
        </p:blipFill>
        <p:spPr>
          <a:xfrm>
            <a:off x="2021568" y="3595687"/>
            <a:ext cx="4219575" cy="1628775"/>
          </a:xfrm>
          <a:prstGeom prst="rect">
            <a:avLst/>
          </a:prstGeom>
        </p:spPr>
      </p:pic>
      <p:pic>
        <p:nvPicPr>
          <p:cNvPr id="15" name="Picture 14"/>
          <p:cNvPicPr>
            <a:picLocks noChangeAspect="1"/>
          </p:cNvPicPr>
          <p:nvPr/>
        </p:nvPicPr>
        <p:blipFill>
          <a:blip r:embed="rId8"/>
          <a:stretch>
            <a:fillRect/>
          </a:stretch>
        </p:blipFill>
        <p:spPr>
          <a:xfrm>
            <a:off x="6241143" y="4410075"/>
            <a:ext cx="4600575" cy="2447925"/>
          </a:xfrm>
          <a:prstGeom prst="rect">
            <a:avLst/>
          </a:prstGeom>
          <a:ln>
            <a:noFill/>
          </a:ln>
          <a:effectLst>
            <a:softEdge rad="112500"/>
          </a:effectLst>
        </p:spPr>
      </p:pic>
      <p:pic>
        <p:nvPicPr>
          <p:cNvPr id="17" name="Picture 16"/>
          <p:cNvPicPr>
            <a:picLocks noChangeAspect="1"/>
          </p:cNvPicPr>
          <p:nvPr/>
        </p:nvPicPr>
        <p:blipFill>
          <a:blip r:embed="rId9"/>
          <a:stretch>
            <a:fillRect/>
          </a:stretch>
        </p:blipFill>
        <p:spPr>
          <a:xfrm>
            <a:off x="1300161" y="5205806"/>
            <a:ext cx="4257675" cy="169545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2346</Words>
  <Application>WPS Presentation</Application>
  <PresentationFormat>Widescreen</PresentationFormat>
  <Paragraphs>164</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SimSun</vt:lpstr>
      <vt:lpstr>Wingdings</vt:lpstr>
      <vt:lpstr>Nunito Black</vt:lpstr>
      <vt:lpstr>Calibri</vt:lpstr>
      <vt:lpstr>Times New Roman</vt:lpstr>
      <vt:lpstr>Open Sans</vt:lpstr>
      <vt:lpstr>Baloo 2 SemiBold</vt:lpstr>
      <vt:lpstr>Microsoft YaHei</vt:lpstr>
      <vt:lpstr>Arial Unicode MS</vt:lpstr>
      <vt:lpstr>#9Slide03 Arima Madurai Black</vt:lpstr>
      <vt:lpstr>Segoe Print</vt:lpstr>
      <vt:lpstr>#9Slide03 AmpleSoft Bold</vt:lpstr>
      <vt:lpstr>Baloo 2 Medium</vt:lpstr>
      <vt:lpstr>Sigmar One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Thiện Lê Văn</cp:lastModifiedBy>
  <cp:revision>21</cp:revision>
  <dcterms:created xsi:type="dcterms:W3CDTF">2022-06-26T15:14:00Z</dcterms:created>
  <dcterms:modified xsi:type="dcterms:W3CDTF">2026-06-21T01:13:12Z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AC784B25C94A4E92BDCB9858C575332C_12</vt:lpwstr>
  </property>
  <property fmtid="{D5CDD505-2E9C-101B-9397-08002B2CF9AE}" pid="3" name="KSOProductBuildVer">
    <vt:lpwstr>1033-12.2.0.22549</vt:lpwstr>
  </property>
</Properties>
</file>